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theme/themeOverride7.xml" ContentType="application/vnd.openxmlformats-officedocument.themeOverride+xml"/>
  <Override PartName="/ppt/theme/themeOverride12.xml" ContentType="application/vnd.openxmlformats-officedocument.themeOverr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heme/themeOverride5.xml" ContentType="application/vnd.openxmlformats-officedocument.themeOverride+xml"/>
  <Override PartName="/ppt/theme/themeOverride10.xml" ContentType="application/vnd.openxmlformats-officedocument.themeOverrid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heme/themeOverride9.xml" ContentType="application/vnd.openxmlformats-officedocument.themeOverride+xml"/>
  <Override PartName="/ppt/theme/themeOverride13.xml" ContentType="application/vnd.openxmlformats-officedocument.themeOverr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Override8.xml" ContentType="application/vnd.openxmlformats-officedocument.themeOverride+xml"/>
  <Override PartName="/ppt/theme/themeOverride11.xml" ContentType="application/vnd.openxmlformats-officedocument.themeOverr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heme/themeOverride6.xml" ContentType="application/vnd.openxmlformats-officedocument.themeOverr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275" r:id="rId3"/>
    <p:sldId id="297" r:id="rId4"/>
    <p:sldId id="292" r:id="rId5"/>
    <p:sldId id="290" r:id="rId6"/>
    <p:sldId id="294" r:id="rId7"/>
    <p:sldId id="291" r:id="rId8"/>
    <p:sldId id="295" r:id="rId9"/>
    <p:sldId id="293" r:id="rId10"/>
    <p:sldId id="287" r:id="rId11"/>
    <p:sldId id="258" r:id="rId12"/>
    <p:sldId id="289" r:id="rId13"/>
    <p:sldId id="296" r:id="rId14"/>
    <p:sldId id="284" r:id="rId15"/>
    <p:sldId id="285" r:id="rId16"/>
    <p:sldId id="283" r:id="rId17"/>
    <p:sldId id="298" r:id="rId18"/>
  </p:sldIdLst>
  <p:sldSz cx="9144000" cy="6858000" type="screen4x3"/>
  <p:notesSz cx="9867900" cy="6731000"/>
  <p:defaultTextStyle>
    <a:defPPr>
      <a:defRPr lang="en-GB"/>
    </a:defPPr>
    <a:lvl1pPr algn="r" rtl="0" fontAlgn="base">
      <a:spcBef>
        <a:spcPct val="0"/>
      </a:spcBef>
      <a:spcAft>
        <a:spcPct val="0"/>
      </a:spcAft>
      <a:defRPr sz="900" b="1" kern="1200">
        <a:solidFill>
          <a:srgbClr val="000000"/>
        </a:solidFill>
        <a:latin typeface="Arial" charset="0"/>
        <a:ea typeface="+mn-ea"/>
        <a:cs typeface="+mn-cs"/>
      </a:defRPr>
    </a:lvl1pPr>
    <a:lvl2pPr marL="457200" algn="r" rtl="0" fontAlgn="base">
      <a:spcBef>
        <a:spcPct val="0"/>
      </a:spcBef>
      <a:spcAft>
        <a:spcPct val="0"/>
      </a:spcAft>
      <a:defRPr sz="900" b="1" kern="1200">
        <a:solidFill>
          <a:srgbClr val="000000"/>
        </a:solidFill>
        <a:latin typeface="Arial" charset="0"/>
        <a:ea typeface="+mn-ea"/>
        <a:cs typeface="+mn-cs"/>
      </a:defRPr>
    </a:lvl2pPr>
    <a:lvl3pPr marL="914400" algn="r" rtl="0" fontAlgn="base">
      <a:spcBef>
        <a:spcPct val="0"/>
      </a:spcBef>
      <a:spcAft>
        <a:spcPct val="0"/>
      </a:spcAft>
      <a:defRPr sz="900" b="1" kern="1200">
        <a:solidFill>
          <a:srgbClr val="000000"/>
        </a:solidFill>
        <a:latin typeface="Arial" charset="0"/>
        <a:ea typeface="+mn-ea"/>
        <a:cs typeface="+mn-cs"/>
      </a:defRPr>
    </a:lvl3pPr>
    <a:lvl4pPr marL="1371600" algn="r" rtl="0" fontAlgn="base">
      <a:spcBef>
        <a:spcPct val="0"/>
      </a:spcBef>
      <a:spcAft>
        <a:spcPct val="0"/>
      </a:spcAft>
      <a:defRPr sz="900" b="1" kern="1200">
        <a:solidFill>
          <a:srgbClr val="000000"/>
        </a:solidFill>
        <a:latin typeface="Arial" charset="0"/>
        <a:ea typeface="+mn-ea"/>
        <a:cs typeface="+mn-cs"/>
      </a:defRPr>
    </a:lvl4pPr>
    <a:lvl5pPr marL="1828800" algn="r" rtl="0" fontAlgn="base">
      <a:spcBef>
        <a:spcPct val="0"/>
      </a:spcBef>
      <a:spcAft>
        <a:spcPct val="0"/>
      </a:spcAft>
      <a:defRPr sz="900" b="1" kern="1200">
        <a:solidFill>
          <a:srgbClr val="000000"/>
        </a:solidFill>
        <a:latin typeface="Arial" charset="0"/>
        <a:ea typeface="+mn-ea"/>
        <a:cs typeface="+mn-cs"/>
      </a:defRPr>
    </a:lvl5pPr>
    <a:lvl6pPr marL="2286000" algn="l" defTabSz="914400" rtl="0" eaLnBrk="1" latinLnBrk="0" hangingPunct="1">
      <a:defRPr sz="900" b="1" kern="1200">
        <a:solidFill>
          <a:srgbClr val="000000"/>
        </a:solidFill>
        <a:latin typeface="Arial" charset="0"/>
        <a:ea typeface="+mn-ea"/>
        <a:cs typeface="+mn-cs"/>
      </a:defRPr>
    </a:lvl6pPr>
    <a:lvl7pPr marL="2743200" algn="l" defTabSz="914400" rtl="0" eaLnBrk="1" latinLnBrk="0" hangingPunct="1">
      <a:defRPr sz="900" b="1" kern="1200">
        <a:solidFill>
          <a:srgbClr val="000000"/>
        </a:solidFill>
        <a:latin typeface="Arial" charset="0"/>
        <a:ea typeface="+mn-ea"/>
        <a:cs typeface="+mn-cs"/>
      </a:defRPr>
    </a:lvl7pPr>
    <a:lvl8pPr marL="3200400" algn="l" defTabSz="914400" rtl="0" eaLnBrk="1" latinLnBrk="0" hangingPunct="1">
      <a:defRPr sz="900" b="1" kern="1200">
        <a:solidFill>
          <a:srgbClr val="000000"/>
        </a:solidFill>
        <a:latin typeface="Arial" charset="0"/>
        <a:ea typeface="+mn-ea"/>
        <a:cs typeface="+mn-cs"/>
      </a:defRPr>
    </a:lvl8pPr>
    <a:lvl9pPr marL="3657600" algn="l" defTabSz="914400" rtl="0" eaLnBrk="1" latinLnBrk="0" hangingPunct="1">
      <a:defRPr sz="900" b="1" kern="1200">
        <a:solidFill>
          <a:srgbClr val="000000"/>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CC66"/>
    <a:srgbClr val="FF9933"/>
    <a:srgbClr val="FFFF00"/>
    <a:srgbClr val="0099FF"/>
    <a:srgbClr val="CC3300"/>
    <a:srgbClr val="2D4E6F"/>
    <a:srgbClr val="000000"/>
    <a:srgbClr val="9999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9" autoAdjust="0"/>
    <p:restoredTop sz="94608" autoAdjust="0"/>
  </p:normalViewPr>
  <p:slideViewPr>
    <p:cSldViewPr snapToGrid="0">
      <p:cViewPr varScale="1">
        <p:scale>
          <a:sx n="103" d="100"/>
          <a:sy n="103" d="100"/>
        </p:scale>
        <p:origin x="-582" y="-102"/>
      </p:cViewPr>
      <p:guideLst>
        <p:guide orient="horz" pos="2160"/>
        <p:guide pos="43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1" d="100"/>
          <a:sy n="61" d="100"/>
        </p:scale>
        <p:origin x="-1698" y="-42"/>
      </p:cViewPr>
      <p:guideLst>
        <p:guide orient="horz" pos="2120"/>
        <p:guide pos="3108"/>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4276725" cy="33655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l" eaLnBrk="0" hangingPunct="0">
              <a:defRPr sz="1200" b="0" smtClean="0">
                <a:solidFill>
                  <a:schemeClr val="tx1"/>
                </a:solidFill>
                <a:latin typeface="Times New Roman" pitchFamily="18" charset="0"/>
              </a:defRPr>
            </a:lvl1pPr>
          </a:lstStyle>
          <a:p>
            <a:pPr>
              <a:defRPr/>
            </a:pPr>
            <a:endParaRPr lang="en-GB"/>
          </a:p>
        </p:txBody>
      </p:sp>
      <p:sp>
        <p:nvSpPr>
          <p:cNvPr id="20483" name="Rectangle 3"/>
          <p:cNvSpPr>
            <a:spLocks noGrp="1" noChangeArrowheads="1"/>
          </p:cNvSpPr>
          <p:nvPr>
            <p:ph type="dt" sz="quarter" idx="1"/>
          </p:nvPr>
        </p:nvSpPr>
        <p:spPr bwMode="auto">
          <a:xfrm>
            <a:off x="5591175" y="0"/>
            <a:ext cx="4276725" cy="33655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b="0" smtClean="0">
                <a:solidFill>
                  <a:schemeClr val="tx1"/>
                </a:solidFill>
                <a:latin typeface="Times New Roman" pitchFamily="18" charset="0"/>
              </a:defRPr>
            </a:lvl1pPr>
          </a:lstStyle>
          <a:p>
            <a:pPr>
              <a:defRPr/>
            </a:pPr>
            <a:endParaRPr lang="en-GB"/>
          </a:p>
        </p:txBody>
      </p:sp>
      <p:sp>
        <p:nvSpPr>
          <p:cNvPr id="20484" name="Rectangle 4"/>
          <p:cNvSpPr>
            <a:spLocks noGrp="1" noChangeArrowheads="1"/>
          </p:cNvSpPr>
          <p:nvPr>
            <p:ph type="ftr" sz="quarter" idx="2"/>
          </p:nvPr>
        </p:nvSpPr>
        <p:spPr bwMode="auto">
          <a:xfrm>
            <a:off x="0" y="6394450"/>
            <a:ext cx="4276725" cy="33655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l" eaLnBrk="0" hangingPunct="0">
              <a:defRPr sz="1200" b="0" smtClean="0">
                <a:solidFill>
                  <a:schemeClr val="tx1"/>
                </a:solidFill>
                <a:latin typeface="Times New Roman" pitchFamily="18" charset="0"/>
              </a:defRPr>
            </a:lvl1pPr>
          </a:lstStyle>
          <a:p>
            <a:pPr>
              <a:defRPr/>
            </a:pPr>
            <a:endParaRPr lang="en-GB"/>
          </a:p>
        </p:txBody>
      </p:sp>
      <p:sp>
        <p:nvSpPr>
          <p:cNvPr id="20485" name="Rectangle 5"/>
          <p:cNvSpPr>
            <a:spLocks noGrp="1" noChangeArrowheads="1"/>
          </p:cNvSpPr>
          <p:nvPr>
            <p:ph type="sldNum" sz="quarter" idx="3"/>
          </p:nvPr>
        </p:nvSpPr>
        <p:spPr bwMode="auto">
          <a:xfrm>
            <a:off x="5591175" y="6394450"/>
            <a:ext cx="4276725" cy="33655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b="0" smtClean="0">
                <a:solidFill>
                  <a:schemeClr val="tx1"/>
                </a:solidFill>
                <a:latin typeface="Times New Roman" pitchFamily="18" charset="0"/>
              </a:defRPr>
            </a:lvl1pPr>
          </a:lstStyle>
          <a:p>
            <a:pPr>
              <a:defRPr/>
            </a:pPr>
            <a:fld id="{09E652A4-34FA-4DA2-BFDF-48CFEEE26D6B}"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4276725" cy="33655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l" eaLnBrk="0" hangingPunct="0">
              <a:defRPr sz="1200" b="0" smtClean="0">
                <a:solidFill>
                  <a:schemeClr val="tx1"/>
                </a:solidFill>
                <a:latin typeface="Times New Roman" pitchFamily="18" charset="0"/>
              </a:defRPr>
            </a:lvl1pPr>
          </a:lstStyle>
          <a:p>
            <a:pPr>
              <a:defRPr/>
            </a:pPr>
            <a:endParaRPr lang="en-GB"/>
          </a:p>
        </p:txBody>
      </p:sp>
      <p:sp>
        <p:nvSpPr>
          <p:cNvPr id="21507" name="Rectangle 3"/>
          <p:cNvSpPr>
            <a:spLocks noGrp="1" noRot="1" noChangeAspect="1" noChangeArrowheads="1"/>
          </p:cNvSpPr>
          <p:nvPr>
            <p:ph type="sldImg" idx="2"/>
          </p:nvPr>
        </p:nvSpPr>
        <p:spPr bwMode="auto">
          <a:xfrm>
            <a:off x="3251200" y="504825"/>
            <a:ext cx="3365500" cy="2524125"/>
          </a:xfrm>
          <a:prstGeom prst="rect">
            <a:avLst/>
          </a:prstGeom>
          <a:noFill/>
          <a:ln w="9525">
            <a:solidFill>
              <a:srgbClr val="000000"/>
            </a:solidFill>
            <a:miter lim="800000"/>
            <a:headEnd/>
            <a:tailEnd/>
          </a:ln>
        </p:spPr>
      </p:sp>
      <p:sp>
        <p:nvSpPr>
          <p:cNvPr id="2052" name="Rectangle 4"/>
          <p:cNvSpPr>
            <a:spLocks noGrp="1" noChangeArrowheads="1"/>
          </p:cNvSpPr>
          <p:nvPr>
            <p:ph type="body" sz="quarter" idx="3"/>
          </p:nvPr>
        </p:nvSpPr>
        <p:spPr bwMode="auto">
          <a:xfrm>
            <a:off x="1316038" y="3197225"/>
            <a:ext cx="7235825" cy="302895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053" name="Rectangle 5"/>
          <p:cNvSpPr>
            <a:spLocks noGrp="1" noChangeArrowheads="1"/>
          </p:cNvSpPr>
          <p:nvPr>
            <p:ph type="dt" idx="1"/>
          </p:nvPr>
        </p:nvSpPr>
        <p:spPr bwMode="auto">
          <a:xfrm>
            <a:off x="5591175" y="0"/>
            <a:ext cx="4276725" cy="33655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b="0" smtClean="0">
                <a:solidFill>
                  <a:schemeClr val="tx1"/>
                </a:solidFill>
                <a:latin typeface="Times New Roman" pitchFamily="18" charset="0"/>
              </a:defRPr>
            </a:lvl1pPr>
          </a:lstStyle>
          <a:p>
            <a:pPr>
              <a:defRPr/>
            </a:pPr>
            <a:endParaRPr lang="en-GB"/>
          </a:p>
        </p:txBody>
      </p:sp>
      <p:sp>
        <p:nvSpPr>
          <p:cNvPr id="2054" name="Rectangle 6"/>
          <p:cNvSpPr>
            <a:spLocks noGrp="1" noChangeArrowheads="1"/>
          </p:cNvSpPr>
          <p:nvPr>
            <p:ph type="ftr" sz="quarter" idx="4"/>
          </p:nvPr>
        </p:nvSpPr>
        <p:spPr bwMode="auto">
          <a:xfrm>
            <a:off x="0" y="6394450"/>
            <a:ext cx="4276725" cy="33655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l" eaLnBrk="0" hangingPunct="0">
              <a:defRPr sz="1200" b="0" smtClean="0">
                <a:solidFill>
                  <a:schemeClr val="tx1"/>
                </a:solidFill>
                <a:latin typeface="Times New Roman" pitchFamily="18" charset="0"/>
              </a:defRPr>
            </a:lvl1pPr>
          </a:lstStyle>
          <a:p>
            <a:pPr>
              <a:defRPr/>
            </a:pPr>
            <a:endParaRPr lang="en-GB"/>
          </a:p>
        </p:txBody>
      </p:sp>
      <p:sp>
        <p:nvSpPr>
          <p:cNvPr id="2055" name="Rectangle 7"/>
          <p:cNvSpPr>
            <a:spLocks noGrp="1" noChangeArrowheads="1"/>
          </p:cNvSpPr>
          <p:nvPr>
            <p:ph type="sldNum" sz="quarter" idx="5"/>
          </p:nvPr>
        </p:nvSpPr>
        <p:spPr bwMode="auto">
          <a:xfrm>
            <a:off x="5591175" y="6394450"/>
            <a:ext cx="4276725" cy="33655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b="0" smtClean="0">
                <a:solidFill>
                  <a:schemeClr val="tx1"/>
                </a:solidFill>
                <a:latin typeface="Times New Roman" pitchFamily="18" charset="0"/>
              </a:defRPr>
            </a:lvl1pPr>
          </a:lstStyle>
          <a:p>
            <a:pPr>
              <a:defRPr/>
            </a:pPr>
            <a:fld id="{D99C7BA9-C160-49F4-A321-F6081460CF66}"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D99C7BA9-C160-49F4-A321-F6081460CF66}" type="slidenum">
              <a:rPr lang="en-GB" smtClean="0"/>
              <a:pPr>
                <a:defRPr/>
              </a:pPr>
              <a:t>15</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Line 10"/>
          <p:cNvSpPr>
            <a:spLocks noChangeShapeType="1"/>
          </p:cNvSpPr>
          <p:nvPr userDrawn="1"/>
        </p:nvSpPr>
        <p:spPr bwMode="auto">
          <a:xfrm flipV="1">
            <a:off x="304800" y="1066800"/>
            <a:ext cx="4800600" cy="0"/>
          </a:xfrm>
          <a:prstGeom prst="line">
            <a:avLst/>
          </a:prstGeom>
          <a:noFill/>
          <a:ln w="28575">
            <a:solidFill>
              <a:srgbClr val="2D4E6F"/>
            </a:solidFill>
            <a:round/>
            <a:headEnd/>
            <a:tailEnd/>
          </a:ln>
          <a:effectLst/>
        </p:spPr>
        <p:txBody>
          <a:bodyPr/>
          <a:lstStyle/>
          <a:p>
            <a:pPr>
              <a:defRPr/>
            </a:pPr>
            <a:endParaRPr lang="en-US">
              <a:latin typeface="Arial" pitchFamily="34" charset="0"/>
            </a:endParaRPr>
          </a:p>
        </p:txBody>
      </p:sp>
      <p:sp>
        <p:nvSpPr>
          <p:cNvPr id="3" name="Line 13"/>
          <p:cNvSpPr>
            <a:spLocks noChangeShapeType="1"/>
          </p:cNvSpPr>
          <p:nvPr userDrawn="1"/>
        </p:nvSpPr>
        <p:spPr bwMode="auto">
          <a:xfrm>
            <a:off x="5715000" y="3733800"/>
            <a:ext cx="2895600" cy="0"/>
          </a:xfrm>
          <a:prstGeom prst="line">
            <a:avLst/>
          </a:prstGeom>
          <a:noFill/>
          <a:ln w="28575">
            <a:solidFill>
              <a:srgbClr val="2D4E6F"/>
            </a:solidFill>
            <a:round/>
            <a:headEnd/>
            <a:tailEnd/>
          </a:ln>
          <a:effectLst/>
        </p:spPr>
        <p:txBody>
          <a:bodyPr/>
          <a:lstStyle/>
          <a:p>
            <a:pPr>
              <a:defRPr/>
            </a:pPr>
            <a:endParaRPr lang="en-US">
              <a:latin typeface="Arial"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sldNum" sz="quarter" idx="10"/>
          </p:nvPr>
        </p:nvSpPr>
        <p:spPr>
          <a:ln/>
        </p:spPr>
        <p:txBody>
          <a:bodyPr/>
          <a:lstStyle>
            <a:lvl1pPr>
              <a:defRPr/>
            </a:lvl1pPr>
          </a:lstStyle>
          <a:p>
            <a:pPr>
              <a:defRPr/>
            </a:pPr>
            <a:fld id="{B77FE308-CDF5-4E88-9D05-8089130EB510}" type="slidenum">
              <a:rPr lang="hr-HR"/>
              <a:pPr>
                <a:defRPr/>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190500"/>
            <a:ext cx="2133600" cy="60579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190500"/>
            <a:ext cx="6248400" cy="60579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sldNum" sz="quarter" idx="10"/>
          </p:nvPr>
        </p:nvSpPr>
        <p:spPr>
          <a:ln/>
        </p:spPr>
        <p:txBody>
          <a:bodyPr/>
          <a:lstStyle>
            <a:lvl1pPr>
              <a:defRPr/>
            </a:lvl1pPr>
          </a:lstStyle>
          <a:p>
            <a:pPr>
              <a:defRPr/>
            </a:pPr>
            <a:fld id="{0821FC62-0D13-4FA6-830F-A0121F6973D5}" type="slidenum">
              <a:rPr lang="hr-HR"/>
              <a:pPr>
                <a:defRPr/>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sldNum" sz="quarter" idx="10"/>
          </p:nvPr>
        </p:nvSpPr>
        <p:spPr>
          <a:ln/>
        </p:spPr>
        <p:txBody>
          <a:bodyPr/>
          <a:lstStyle>
            <a:lvl1pPr>
              <a:defRPr/>
            </a:lvl1pPr>
          </a:lstStyle>
          <a:p>
            <a:pPr>
              <a:defRPr/>
            </a:pPr>
            <a:fld id="{D88A20F1-41BE-478A-92FC-AA0941DAB0CE}" type="slidenum">
              <a:rPr lang="hr-HR"/>
              <a:pPr>
                <a:defRPr/>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4"/>
          <p:cNvSpPr>
            <a:spLocks noGrp="1" noChangeArrowheads="1"/>
          </p:cNvSpPr>
          <p:nvPr>
            <p:ph type="sldNum" sz="quarter" idx="10"/>
          </p:nvPr>
        </p:nvSpPr>
        <p:spPr>
          <a:ln/>
        </p:spPr>
        <p:txBody>
          <a:bodyPr/>
          <a:lstStyle>
            <a:lvl1pPr>
              <a:defRPr/>
            </a:lvl1pPr>
          </a:lstStyle>
          <a:p>
            <a:pPr>
              <a:defRPr/>
            </a:pPr>
            <a:fld id="{9E97A1A2-B0AB-4916-AEF4-31B8293DDF7D}" type="slidenum">
              <a:rPr lang="hr-HR"/>
              <a:pPr>
                <a:defRPr/>
              </a:pPr>
              <a:t>‹#›</a:t>
            </a:fld>
            <a:endParaRPr lang="hr-H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295400"/>
            <a:ext cx="41910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95400"/>
            <a:ext cx="41910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4"/>
          <p:cNvSpPr>
            <a:spLocks noGrp="1" noChangeArrowheads="1"/>
          </p:cNvSpPr>
          <p:nvPr>
            <p:ph type="sldNum" sz="quarter" idx="10"/>
          </p:nvPr>
        </p:nvSpPr>
        <p:spPr>
          <a:ln/>
        </p:spPr>
        <p:txBody>
          <a:bodyPr/>
          <a:lstStyle>
            <a:lvl1pPr>
              <a:defRPr/>
            </a:lvl1pPr>
          </a:lstStyle>
          <a:p>
            <a:pPr>
              <a:defRPr/>
            </a:pPr>
            <a:fld id="{65AE8ECE-A5A7-4BB0-B38D-1C12D8E44E47}" type="slidenum">
              <a:rPr lang="hr-HR"/>
              <a:pPr>
                <a:defRPr/>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4"/>
          <p:cNvSpPr>
            <a:spLocks noGrp="1" noChangeArrowheads="1"/>
          </p:cNvSpPr>
          <p:nvPr>
            <p:ph type="sldNum" sz="quarter" idx="10"/>
          </p:nvPr>
        </p:nvSpPr>
        <p:spPr>
          <a:ln/>
        </p:spPr>
        <p:txBody>
          <a:bodyPr/>
          <a:lstStyle>
            <a:lvl1pPr>
              <a:defRPr/>
            </a:lvl1pPr>
          </a:lstStyle>
          <a:p>
            <a:pPr>
              <a:defRPr/>
            </a:pPr>
            <a:fld id="{42A9A481-F8B4-4193-A68C-455ED05FEAB9}" type="slidenum">
              <a:rPr lang="hr-HR"/>
              <a:pPr>
                <a:defRPr/>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4"/>
          <p:cNvSpPr>
            <a:spLocks noGrp="1" noChangeArrowheads="1"/>
          </p:cNvSpPr>
          <p:nvPr>
            <p:ph type="sldNum" sz="quarter" idx="10"/>
          </p:nvPr>
        </p:nvSpPr>
        <p:spPr>
          <a:ln/>
        </p:spPr>
        <p:txBody>
          <a:bodyPr/>
          <a:lstStyle>
            <a:lvl1pPr>
              <a:defRPr/>
            </a:lvl1pPr>
          </a:lstStyle>
          <a:p>
            <a:pPr>
              <a:defRPr/>
            </a:pPr>
            <a:fld id="{B3A8A375-A071-4A78-966F-3D945B21F520}" type="slidenum">
              <a:rPr lang="hr-HR"/>
              <a:pPr>
                <a:defRPr/>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4"/>
          <p:cNvSpPr>
            <a:spLocks noGrp="1" noChangeArrowheads="1"/>
          </p:cNvSpPr>
          <p:nvPr>
            <p:ph type="sldNum" sz="quarter" idx="10"/>
          </p:nvPr>
        </p:nvSpPr>
        <p:spPr>
          <a:ln/>
        </p:spPr>
        <p:txBody>
          <a:bodyPr/>
          <a:lstStyle>
            <a:lvl1pPr>
              <a:defRPr/>
            </a:lvl1pPr>
          </a:lstStyle>
          <a:p>
            <a:pPr>
              <a:defRPr/>
            </a:pPr>
            <a:fld id="{B7CE90A1-6758-4EBE-B162-D0B56A81DCF5}" type="slidenum">
              <a:rPr lang="hr-HR"/>
              <a:pPr>
                <a:defRPr/>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sldNum" sz="quarter" idx="10"/>
          </p:nvPr>
        </p:nvSpPr>
        <p:spPr>
          <a:ln/>
        </p:spPr>
        <p:txBody>
          <a:bodyPr/>
          <a:lstStyle>
            <a:lvl1pPr>
              <a:defRPr/>
            </a:lvl1pPr>
          </a:lstStyle>
          <a:p>
            <a:pPr>
              <a:defRPr/>
            </a:pPr>
            <a:fld id="{E393CF17-840A-4C4F-936B-274E4F216D5A}" type="slidenum">
              <a:rPr lang="hr-HR"/>
              <a:pPr>
                <a:defRPr/>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sldNum" sz="quarter" idx="10"/>
          </p:nvPr>
        </p:nvSpPr>
        <p:spPr>
          <a:ln/>
        </p:spPr>
        <p:txBody>
          <a:bodyPr/>
          <a:lstStyle>
            <a:lvl1pPr>
              <a:defRPr/>
            </a:lvl1pPr>
          </a:lstStyle>
          <a:p>
            <a:pPr>
              <a:defRPr/>
            </a:pPr>
            <a:fld id="{9F2F3528-84FB-48DB-983E-0C523D2038D1}" type="slidenum">
              <a:rPr lang="hr-HR"/>
              <a:pPr>
                <a:defRPr/>
              </a:pPr>
              <a:t>‹#›</a:t>
            </a:fld>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11"/>
          <p:cNvSpPr>
            <a:spLocks noGrp="1" noChangeArrowheads="1"/>
          </p:cNvSpPr>
          <p:nvPr>
            <p:ph type="title"/>
          </p:nvPr>
        </p:nvSpPr>
        <p:spPr bwMode="auto">
          <a:xfrm>
            <a:off x="304800" y="190500"/>
            <a:ext cx="5791200" cy="800100"/>
          </a:xfrm>
          <a:prstGeom prst="rect">
            <a:avLst/>
          </a:prstGeom>
          <a:noFill/>
          <a:ln w="9525">
            <a:noFill/>
            <a:miter lim="800000"/>
            <a:headEnd/>
            <a:tailEnd/>
          </a:ln>
        </p:spPr>
        <p:txBody>
          <a:bodyPr vert="horz" wrap="square" lIns="0" tIns="45720" rIns="91440" bIns="45720" numCol="1" anchor="ctr" anchorCtr="0" compatLnSpc="1">
            <a:prstTxWarp prst="textNoShape">
              <a:avLst/>
            </a:prstTxWarp>
          </a:bodyPr>
          <a:lstStyle/>
          <a:p>
            <a:pPr lvl="0"/>
            <a:r>
              <a:rPr lang="hr-HR" smtClean="0"/>
              <a:t>Click to edit Master</a:t>
            </a:r>
            <a:r>
              <a:rPr lang="en-US" smtClean="0"/>
              <a:t> </a:t>
            </a:r>
            <a:r>
              <a:rPr lang="hr-HR" smtClean="0"/>
              <a:t>title style</a:t>
            </a:r>
          </a:p>
        </p:txBody>
      </p:sp>
      <p:sp>
        <p:nvSpPr>
          <p:cNvPr id="1027" name="Rectangle 12"/>
          <p:cNvSpPr>
            <a:spLocks noGrp="1" noChangeArrowheads="1"/>
          </p:cNvSpPr>
          <p:nvPr>
            <p:ph type="body" idx="1"/>
          </p:nvPr>
        </p:nvSpPr>
        <p:spPr bwMode="auto">
          <a:xfrm>
            <a:off x="304800" y="1295400"/>
            <a:ext cx="8534400" cy="495300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hr-HR" smtClean="0"/>
              <a:t>Click to edit Master text styles</a:t>
            </a:r>
          </a:p>
          <a:p>
            <a:pPr lvl="1"/>
            <a:r>
              <a:rPr lang="hr-HR" smtClean="0"/>
              <a:t>Second level</a:t>
            </a:r>
          </a:p>
          <a:p>
            <a:pPr lvl="2"/>
            <a:r>
              <a:rPr lang="hr-HR" smtClean="0"/>
              <a:t>Third level</a:t>
            </a:r>
          </a:p>
          <a:p>
            <a:pPr lvl="3"/>
            <a:r>
              <a:rPr lang="hr-HR" smtClean="0"/>
              <a:t>Fourth level</a:t>
            </a:r>
          </a:p>
          <a:p>
            <a:pPr lvl="4"/>
            <a:r>
              <a:rPr lang="hr-HR" smtClean="0"/>
              <a:t>Fifth level</a:t>
            </a:r>
          </a:p>
        </p:txBody>
      </p:sp>
      <p:sp>
        <p:nvSpPr>
          <p:cNvPr id="1038" name="Rectangle 14"/>
          <p:cNvSpPr>
            <a:spLocks noGrp="1" noChangeArrowheads="1"/>
          </p:cNvSpPr>
          <p:nvPr>
            <p:ph type="sldNum" sz="quarter" idx="4"/>
          </p:nvPr>
        </p:nvSpPr>
        <p:spPr bwMode="auto">
          <a:xfrm>
            <a:off x="6804025" y="6400800"/>
            <a:ext cx="2133600" cy="3127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smtClean="0">
                <a:solidFill>
                  <a:schemeClr val="tx1"/>
                </a:solidFill>
                <a:latin typeface="Arial" pitchFamily="34" charset="0"/>
              </a:defRPr>
            </a:lvl1pPr>
          </a:lstStyle>
          <a:p>
            <a:pPr>
              <a:defRPr/>
            </a:pPr>
            <a:fld id="{411E4C06-A840-4F39-B1F9-361E8F79FBCC}" type="slidenum">
              <a:rPr lang="hr-HR"/>
              <a:pPr>
                <a:defRPr/>
              </a:pPr>
              <a:t>‹#›</a:t>
            </a:fld>
            <a:endParaRPr lang="hr-HR"/>
          </a:p>
        </p:txBody>
      </p:sp>
      <p:sp>
        <p:nvSpPr>
          <p:cNvPr id="1039" name="Line 15"/>
          <p:cNvSpPr>
            <a:spLocks noChangeShapeType="1"/>
          </p:cNvSpPr>
          <p:nvPr userDrawn="1"/>
        </p:nvSpPr>
        <p:spPr bwMode="auto">
          <a:xfrm flipV="1">
            <a:off x="304800" y="1066800"/>
            <a:ext cx="4800600" cy="0"/>
          </a:xfrm>
          <a:prstGeom prst="line">
            <a:avLst/>
          </a:prstGeom>
          <a:noFill/>
          <a:ln w="28575">
            <a:solidFill>
              <a:srgbClr val="2D4E6F"/>
            </a:solidFill>
            <a:round/>
            <a:headEnd/>
            <a:tailEnd/>
          </a:ln>
          <a:effectLst/>
        </p:spPr>
        <p:txBody>
          <a:bodyPr/>
          <a:lstStyle/>
          <a:p>
            <a:pPr>
              <a:defRPr/>
            </a:pPr>
            <a:endParaRPr lang="en-US">
              <a:latin typeface="Arial" pitchFamily="34" charset="0"/>
            </a:endParaRPr>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l" rtl="0" eaLnBrk="0" fontAlgn="base" hangingPunct="0">
        <a:spcBef>
          <a:spcPct val="0"/>
        </a:spcBef>
        <a:spcAft>
          <a:spcPct val="0"/>
        </a:spcAft>
        <a:defRPr sz="3000">
          <a:solidFill>
            <a:srgbClr val="000000"/>
          </a:solidFill>
          <a:latin typeface="+mj-lt"/>
          <a:ea typeface="+mj-ea"/>
          <a:cs typeface="+mj-cs"/>
        </a:defRPr>
      </a:lvl1pPr>
      <a:lvl2pPr algn="l" rtl="0" eaLnBrk="0" fontAlgn="base" hangingPunct="0">
        <a:spcBef>
          <a:spcPct val="0"/>
        </a:spcBef>
        <a:spcAft>
          <a:spcPct val="0"/>
        </a:spcAft>
        <a:defRPr sz="3000">
          <a:solidFill>
            <a:srgbClr val="000000"/>
          </a:solidFill>
          <a:latin typeface="Arial" pitchFamily="34" charset="0"/>
        </a:defRPr>
      </a:lvl2pPr>
      <a:lvl3pPr algn="l" rtl="0" eaLnBrk="0" fontAlgn="base" hangingPunct="0">
        <a:spcBef>
          <a:spcPct val="0"/>
        </a:spcBef>
        <a:spcAft>
          <a:spcPct val="0"/>
        </a:spcAft>
        <a:defRPr sz="3000">
          <a:solidFill>
            <a:srgbClr val="000000"/>
          </a:solidFill>
          <a:latin typeface="Arial" pitchFamily="34" charset="0"/>
        </a:defRPr>
      </a:lvl3pPr>
      <a:lvl4pPr algn="l" rtl="0" eaLnBrk="0" fontAlgn="base" hangingPunct="0">
        <a:spcBef>
          <a:spcPct val="0"/>
        </a:spcBef>
        <a:spcAft>
          <a:spcPct val="0"/>
        </a:spcAft>
        <a:defRPr sz="3000">
          <a:solidFill>
            <a:srgbClr val="000000"/>
          </a:solidFill>
          <a:latin typeface="Arial" pitchFamily="34" charset="0"/>
        </a:defRPr>
      </a:lvl4pPr>
      <a:lvl5pPr algn="l" rtl="0" eaLnBrk="0" fontAlgn="base" hangingPunct="0">
        <a:spcBef>
          <a:spcPct val="0"/>
        </a:spcBef>
        <a:spcAft>
          <a:spcPct val="0"/>
        </a:spcAft>
        <a:defRPr sz="3000">
          <a:solidFill>
            <a:srgbClr val="000000"/>
          </a:solidFill>
          <a:latin typeface="Arial" pitchFamily="34" charset="0"/>
        </a:defRPr>
      </a:lvl5pPr>
      <a:lvl6pPr marL="457200" algn="l" rtl="0" fontAlgn="base">
        <a:spcBef>
          <a:spcPct val="0"/>
        </a:spcBef>
        <a:spcAft>
          <a:spcPct val="0"/>
        </a:spcAft>
        <a:defRPr sz="3000">
          <a:solidFill>
            <a:srgbClr val="000000"/>
          </a:solidFill>
          <a:latin typeface="Arial" pitchFamily="34" charset="0"/>
        </a:defRPr>
      </a:lvl6pPr>
      <a:lvl7pPr marL="914400" algn="l" rtl="0" fontAlgn="base">
        <a:spcBef>
          <a:spcPct val="0"/>
        </a:spcBef>
        <a:spcAft>
          <a:spcPct val="0"/>
        </a:spcAft>
        <a:defRPr sz="3000">
          <a:solidFill>
            <a:srgbClr val="000000"/>
          </a:solidFill>
          <a:latin typeface="Arial" pitchFamily="34" charset="0"/>
        </a:defRPr>
      </a:lvl7pPr>
      <a:lvl8pPr marL="1371600" algn="l" rtl="0" fontAlgn="base">
        <a:spcBef>
          <a:spcPct val="0"/>
        </a:spcBef>
        <a:spcAft>
          <a:spcPct val="0"/>
        </a:spcAft>
        <a:defRPr sz="3000">
          <a:solidFill>
            <a:srgbClr val="000000"/>
          </a:solidFill>
          <a:latin typeface="Arial" pitchFamily="34" charset="0"/>
        </a:defRPr>
      </a:lvl8pPr>
      <a:lvl9pPr marL="1828800" algn="l" rtl="0" fontAlgn="base">
        <a:spcBef>
          <a:spcPct val="0"/>
        </a:spcBef>
        <a:spcAft>
          <a:spcPct val="0"/>
        </a:spcAft>
        <a:defRPr sz="3000">
          <a:solidFill>
            <a:srgbClr val="000000"/>
          </a:solidFill>
          <a:latin typeface="Arial" pitchFamily="34" charset="0"/>
        </a:defRPr>
      </a:lvl9pPr>
    </p:titleStyle>
    <p:bodyStyle>
      <a:lvl1pPr marL="342900" indent="-342900" algn="l" rtl="0" eaLnBrk="0" fontAlgn="base" hangingPunct="0">
        <a:spcBef>
          <a:spcPct val="20000"/>
        </a:spcBef>
        <a:spcAft>
          <a:spcPct val="0"/>
        </a:spcAft>
        <a:buClr>
          <a:srgbClr val="2D4E6F"/>
        </a:buClr>
        <a:buFont typeface="Wingdings" pitchFamily="2" charset="2"/>
        <a:buChar char="§"/>
        <a:defRPr sz="2400">
          <a:solidFill>
            <a:srgbClr val="000000"/>
          </a:solidFill>
          <a:latin typeface="+mn-lt"/>
          <a:ea typeface="+mn-ea"/>
          <a:cs typeface="+mn-cs"/>
        </a:defRPr>
      </a:lvl1pPr>
      <a:lvl2pPr marL="742950" indent="-285750" algn="l" rtl="0" eaLnBrk="0" fontAlgn="base" hangingPunct="0">
        <a:spcBef>
          <a:spcPct val="20000"/>
        </a:spcBef>
        <a:spcAft>
          <a:spcPct val="0"/>
        </a:spcAft>
        <a:buClr>
          <a:srgbClr val="2D4E6F"/>
        </a:buClr>
        <a:buFont typeface="Wingdings" pitchFamily="2" charset="2"/>
        <a:buChar char="§"/>
        <a:defRPr sz="2200">
          <a:solidFill>
            <a:srgbClr val="000000"/>
          </a:solidFill>
          <a:latin typeface="+mn-lt"/>
        </a:defRPr>
      </a:lvl2pPr>
      <a:lvl3pPr marL="1143000" indent="-228600" algn="l" rtl="0" eaLnBrk="0" fontAlgn="base" hangingPunct="0">
        <a:spcBef>
          <a:spcPct val="20000"/>
        </a:spcBef>
        <a:spcAft>
          <a:spcPct val="0"/>
        </a:spcAft>
        <a:buClr>
          <a:srgbClr val="2D4E6F"/>
        </a:buClr>
        <a:buFont typeface="Wingdings" pitchFamily="2" charset="2"/>
        <a:buChar char="§"/>
        <a:defRPr sz="2000">
          <a:solidFill>
            <a:srgbClr val="000000"/>
          </a:solidFill>
          <a:latin typeface="+mn-lt"/>
        </a:defRPr>
      </a:lvl3pPr>
      <a:lvl4pPr marL="1600200" indent="-228600" algn="l" rtl="0" eaLnBrk="0" fontAlgn="base" hangingPunct="0">
        <a:spcBef>
          <a:spcPct val="20000"/>
        </a:spcBef>
        <a:spcAft>
          <a:spcPct val="0"/>
        </a:spcAft>
        <a:buClr>
          <a:srgbClr val="2D4E6F"/>
        </a:buClr>
        <a:buFont typeface="Wingdings" pitchFamily="2" charset="2"/>
        <a:buChar char="§"/>
        <a:defRPr>
          <a:solidFill>
            <a:srgbClr val="000000"/>
          </a:solidFill>
          <a:latin typeface="+mn-lt"/>
        </a:defRPr>
      </a:lvl4pPr>
      <a:lvl5pPr marL="2057400" indent="-228600" algn="l" rtl="0" eaLnBrk="0" fontAlgn="base" hangingPunct="0">
        <a:spcBef>
          <a:spcPct val="20000"/>
        </a:spcBef>
        <a:spcAft>
          <a:spcPct val="0"/>
        </a:spcAft>
        <a:buClr>
          <a:srgbClr val="2D4E6F"/>
        </a:buClr>
        <a:buFont typeface="Wingdings" pitchFamily="2" charset="2"/>
        <a:buChar char="§"/>
        <a:defRPr sz="1600">
          <a:solidFill>
            <a:srgbClr val="000000"/>
          </a:solidFill>
          <a:latin typeface="+mn-lt"/>
        </a:defRPr>
      </a:lvl5pPr>
      <a:lvl6pPr marL="2514600" indent="-228600" algn="l" rtl="0" fontAlgn="base">
        <a:spcBef>
          <a:spcPct val="20000"/>
        </a:spcBef>
        <a:spcAft>
          <a:spcPct val="0"/>
        </a:spcAft>
        <a:buClr>
          <a:srgbClr val="2D4E6F"/>
        </a:buClr>
        <a:buFont typeface="Wingdings" pitchFamily="2" charset="2"/>
        <a:buChar char="§"/>
        <a:defRPr sz="1600">
          <a:solidFill>
            <a:srgbClr val="000000"/>
          </a:solidFill>
          <a:latin typeface="+mn-lt"/>
        </a:defRPr>
      </a:lvl6pPr>
      <a:lvl7pPr marL="2971800" indent="-228600" algn="l" rtl="0" fontAlgn="base">
        <a:spcBef>
          <a:spcPct val="20000"/>
        </a:spcBef>
        <a:spcAft>
          <a:spcPct val="0"/>
        </a:spcAft>
        <a:buClr>
          <a:srgbClr val="2D4E6F"/>
        </a:buClr>
        <a:buFont typeface="Wingdings" pitchFamily="2" charset="2"/>
        <a:buChar char="§"/>
        <a:defRPr sz="1600">
          <a:solidFill>
            <a:srgbClr val="000000"/>
          </a:solidFill>
          <a:latin typeface="+mn-lt"/>
        </a:defRPr>
      </a:lvl7pPr>
      <a:lvl8pPr marL="3429000" indent="-228600" algn="l" rtl="0" fontAlgn="base">
        <a:spcBef>
          <a:spcPct val="20000"/>
        </a:spcBef>
        <a:spcAft>
          <a:spcPct val="0"/>
        </a:spcAft>
        <a:buClr>
          <a:srgbClr val="2D4E6F"/>
        </a:buClr>
        <a:buFont typeface="Wingdings" pitchFamily="2" charset="2"/>
        <a:buChar char="§"/>
        <a:defRPr sz="1600">
          <a:solidFill>
            <a:srgbClr val="000000"/>
          </a:solidFill>
          <a:latin typeface="+mn-lt"/>
        </a:defRPr>
      </a:lvl8pPr>
      <a:lvl9pPr marL="3886200" indent="-228600" algn="l" rtl="0" fontAlgn="base">
        <a:spcBef>
          <a:spcPct val="20000"/>
        </a:spcBef>
        <a:spcAft>
          <a:spcPct val="0"/>
        </a:spcAft>
        <a:buClr>
          <a:srgbClr val="2D4E6F"/>
        </a:buClr>
        <a:buFont typeface="Wingdings" pitchFamily="2" charset="2"/>
        <a:buChar char="§"/>
        <a:defRPr sz="16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hemeOverride" Target="../theme/themeOverride11.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8"/>
          <p:cNvSpPr>
            <a:spLocks noChangeArrowheads="1"/>
          </p:cNvSpPr>
          <p:nvPr/>
        </p:nvSpPr>
        <p:spPr bwMode="auto">
          <a:xfrm>
            <a:off x="762000" y="2590800"/>
            <a:ext cx="7924800" cy="1143000"/>
          </a:xfrm>
          <a:prstGeom prst="rect">
            <a:avLst/>
          </a:prstGeom>
          <a:noFill/>
          <a:ln w="9525">
            <a:noFill/>
            <a:miter lim="800000"/>
            <a:headEnd/>
            <a:tailEnd/>
          </a:ln>
        </p:spPr>
        <p:txBody>
          <a:bodyPr lIns="0" anchor="ctr"/>
          <a:lstStyle/>
          <a:p>
            <a:r>
              <a:rPr lang="en-US" sz="3400" dirty="0"/>
              <a:t>CLARIN </a:t>
            </a:r>
            <a:r>
              <a:rPr lang="en-US" sz="3400" dirty="0" smtClean="0"/>
              <a:t>web services and workflow</a:t>
            </a:r>
            <a:endParaRPr lang="en-GB" sz="3400" dirty="0"/>
          </a:p>
        </p:txBody>
      </p:sp>
      <p:sp>
        <p:nvSpPr>
          <p:cNvPr id="3075" name="Rectangle 9"/>
          <p:cNvSpPr>
            <a:spLocks noChangeArrowheads="1"/>
          </p:cNvSpPr>
          <p:nvPr/>
        </p:nvSpPr>
        <p:spPr bwMode="auto">
          <a:xfrm>
            <a:off x="533400" y="4419600"/>
            <a:ext cx="8153400" cy="1752600"/>
          </a:xfrm>
          <a:prstGeom prst="rect">
            <a:avLst/>
          </a:prstGeom>
          <a:noFill/>
          <a:ln w="9525">
            <a:noFill/>
            <a:miter lim="800000"/>
            <a:headEnd/>
            <a:tailEnd/>
          </a:ln>
        </p:spPr>
        <p:txBody>
          <a:bodyPr lIns="0"/>
          <a:lstStyle/>
          <a:p>
            <a:pPr>
              <a:spcBef>
                <a:spcPct val="20000"/>
              </a:spcBef>
              <a:buClr>
                <a:srgbClr val="2D4E6F"/>
              </a:buClr>
              <a:buFont typeface="Wingdings" pitchFamily="2" charset="2"/>
              <a:buNone/>
            </a:pPr>
            <a:r>
              <a:rPr lang="en-US" sz="2000" dirty="0" smtClean="0"/>
              <a:t>Marc </a:t>
            </a:r>
            <a:r>
              <a:rPr lang="en-US" sz="2000" dirty="0"/>
              <a:t>Kemps-Snijders</a:t>
            </a:r>
            <a:endParaRPr lang="hr-HR"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8"/>
          <p:cNvSpPr>
            <a:spLocks noChangeArrowheads="1"/>
          </p:cNvSpPr>
          <p:nvPr/>
        </p:nvSpPr>
        <p:spPr bwMode="auto">
          <a:xfrm>
            <a:off x="762000" y="2590800"/>
            <a:ext cx="7924800" cy="1143000"/>
          </a:xfrm>
          <a:prstGeom prst="rect">
            <a:avLst/>
          </a:prstGeom>
          <a:noFill/>
          <a:ln w="9525">
            <a:noFill/>
            <a:miter lim="800000"/>
            <a:headEnd/>
            <a:tailEnd/>
          </a:ln>
        </p:spPr>
        <p:txBody>
          <a:bodyPr lIns="0" anchor="ctr"/>
          <a:lstStyle/>
          <a:p>
            <a:r>
              <a:rPr lang="en-US" sz="3400" dirty="0" smtClean="0"/>
              <a:t>Formats, interoperability and standards</a:t>
            </a:r>
            <a:endParaRPr lang="en-GB" sz="3400" dirty="0"/>
          </a:p>
        </p:txBody>
      </p:sp>
      <p:sp>
        <p:nvSpPr>
          <p:cNvPr id="3075" name="Rectangle 9"/>
          <p:cNvSpPr>
            <a:spLocks noChangeArrowheads="1"/>
          </p:cNvSpPr>
          <p:nvPr/>
        </p:nvSpPr>
        <p:spPr bwMode="auto">
          <a:xfrm>
            <a:off x="533400" y="4419600"/>
            <a:ext cx="8153400" cy="1752600"/>
          </a:xfrm>
          <a:prstGeom prst="rect">
            <a:avLst/>
          </a:prstGeom>
          <a:noFill/>
          <a:ln w="9525">
            <a:noFill/>
            <a:miter lim="800000"/>
            <a:headEnd/>
            <a:tailEnd/>
          </a:ln>
        </p:spPr>
        <p:txBody>
          <a:bodyPr lIns="0"/>
          <a:lstStyle/>
          <a:p>
            <a:pPr>
              <a:spcBef>
                <a:spcPct val="20000"/>
              </a:spcBef>
              <a:buClr>
                <a:srgbClr val="2D4E6F"/>
              </a:buClr>
              <a:buFont typeface="Wingdings" pitchFamily="2" charset="2"/>
              <a:buNone/>
            </a:pPr>
            <a:r>
              <a:rPr lang="en-US" sz="2000" dirty="0" smtClean="0"/>
              <a:t>Marc </a:t>
            </a:r>
            <a:r>
              <a:rPr lang="en-US" sz="2000" dirty="0"/>
              <a:t>Kemps-Snijders</a:t>
            </a:r>
            <a:endParaRPr lang="hr-HR"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smtClean="0"/>
              <a:t>Format interoperability</a:t>
            </a:r>
            <a:endParaRPr lang="en-GB" dirty="0" smtClean="0"/>
          </a:p>
        </p:txBody>
      </p:sp>
      <p:sp>
        <p:nvSpPr>
          <p:cNvPr id="4099" name="Rectangle 3"/>
          <p:cNvSpPr>
            <a:spLocks noGrp="1" noChangeArrowheads="1"/>
          </p:cNvSpPr>
          <p:nvPr>
            <p:ph type="body" idx="1"/>
          </p:nvPr>
        </p:nvSpPr>
        <p:spPr>
          <a:xfrm>
            <a:off x="304800" y="1295400"/>
            <a:ext cx="8534400" cy="1928091"/>
          </a:xfrm>
        </p:spPr>
        <p:txBody>
          <a:bodyPr/>
          <a:lstStyle/>
          <a:p>
            <a:pPr marL="457200" indent="-457200" eaLnBrk="1" hangingPunct="1"/>
            <a:r>
              <a:rPr lang="en-US" sz="2000" dirty="0" smtClean="0"/>
              <a:t>Interoperability is only relevan</a:t>
            </a:r>
            <a:r>
              <a:rPr lang="en-US" sz="2000" dirty="0" smtClean="0"/>
              <a:t>t if </a:t>
            </a:r>
          </a:p>
          <a:p>
            <a:pPr marL="857250" lvl="1" indent="-457200" eaLnBrk="1" hangingPunct="1"/>
            <a:r>
              <a:rPr lang="en-US" sz="1800" dirty="0" smtClean="0"/>
              <a:t>Resources are to be exchanged</a:t>
            </a:r>
          </a:p>
          <a:p>
            <a:pPr marL="857250" lvl="1" indent="-457200" eaLnBrk="1" hangingPunct="1"/>
            <a:r>
              <a:rPr lang="en-US" sz="1800" dirty="0" smtClean="0"/>
              <a:t>Resources are to be combined in collections</a:t>
            </a:r>
          </a:p>
          <a:p>
            <a:pPr marL="857250" lvl="1" indent="-457200" eaLnBrk="1" hangingPunct="1"/>
            <a:r>
              <a:rPr lang="en-US" sz="1800" dirty="0" smtClean="0"/>
              <a:t>Tools and services need to operate on resources</a:t>
            </a:r>
          </a:p>
          <a:p>
            <a:pPr marL="857250" lvl="1" indent="-457200" eaLnBrk="1" hangingPunct="1"/>
            <a:r>
              <a:rPr lang="en-US" sz="1800" dirty="0" smtClean="0"/>
              <a:t>Results are to be compared</a:t>
            </a:r>
            <a:endParaRPr lang="en-US" sz="1800" dirty="0" smtClean="0"/>
          </a:p>
        </p:txBody>
      </p:sp>
      <p:sp>
        <p:nvSpPr>
          <p:cNvPr id="6" name="Rectangle 3"/>
          <p:cNvSpPr txBox="1">
            <a:spLocks noChangeArrowheads="1"/>
          </p:cNvSpPr>
          <p:nvPr/>
        </p:nvSpPr>
        <p:spPr bwMode="auto">
          <a:xfrm>
            <a:off x="300188" y="3981834"/>
            <a:ext cx="8534400" cy="1928091"/>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marL="457200" marR="0" lvl="0" indent="-457200" algn="l" defTabSz="914400" rtl="0" eaLnBrk="1" fontAlgn="base" latinLnBrk="0" hangingPunct="1">
              <a:lnSpc>
                <a:spcPct val="100000"/>
              </a:lnSpc>
              <a:spcBef>
                <a:spcPct val="20000"/>
              </a:spcBef>
              <a:spcAft>
                <a:spcPct val="0"/>
              </a:spcAft>
              <a:buClr>
                <a:srgbClr val="2D4E6F"/>
              </a:buClr>
              <a:buSzTx/>
              <a:buFont typeface="Wingdings" pitchFamily="2" charset="2"/>
              <a:buChar char="§"/>
              <a:tabLst/>
              <a:defRPr/>
            </a:pPr>
            <a:r>
              <a:rPr kumimoji="0" lang="en-US" sz="2000" b="0" i="0" u="none" strike="noStrike" kern="0" cap="none" spc="0" normalizeH="0" baseline="0" noProof="0" dirty="0" smtClean="0">
                <a:ln>
                  <a:noFill/>
                </a:ln>
                <a:solidFill>
                  <a:srgbClr val="000000"/>
                </a:solidFill>
                <a:effectLst/>
                <a:uLnTx/>
                <a:uFillTx/>
                <a:latin typeface="+mn-lt"/>
                <a:ea typeface="+mn-ea"/>
                <a:cs typeface="+mn-cs"/>
              </a:rPr>
              <a:t>Standardization attempts to solve these cross</a:t>
            </a:r>
            <a:r>
              <a:rPr kumimoji="0" lang="en-US" sz="2000" b="0" i="0" u="none" strike="noStrike" kern="0" cap="none" spc="0" normalizeH="0" noProof="0" dirty="0" smtClean="0">
                <a:ln>
                  <a:noFill/>
                </a:ln>
                <a:solidFill>
                  <a:srgbClr val="000000"/>
                </a:solidFill>
                <a:effectLst/>
                <a:uLnTx/>
                <a:uFillTx/>
                <a:latin typeface="+mn-lt"/>
                <a:ea typeface="+mn-ea"/>
                <a:cs typeface="+mn-cs"/>
              </a:rPr>
              <a:t> resource and technology issues by </a:t>
            </a:r>
            <a:endParaRPr kumimoji="0" lang="en-US" sz="2000" b="0" i="0" u="none" strike="noStrike" kern="0" cap="none" spc="0" normalizeH="0" baseline="0" noProof="0" dirty="0" smtClean="0">
              <a:ln>
                <a:noFill/>
              </a:ln>
              <a:solidFill>
                <a:srgbClr val="000000"/>
              </a:solidFill>
              <a:effectLst/>
              <a:uLnTx/>
              <a:uFillTx/>
              <a:latin typeface="+mn-lt"/>
              <a:ea typeface="+mn-ea"/>
              <a:cs typeface="+mn-cs"/>
            </a:endParaRPr>
          </a:p>
          <a:p>
            <a:pPr marL="857250" marR="0" lvl="1" indent="-457200" algn="l" defTabSz="914400" rtl="0" eaLnBrk="1" fontAlgn="base" latinLnBrk="0" hangingPunct="1">
              <a:lnSpc>
                <a:spcPct val="100000"/>
              </a:lnSpc>
              <a:spcBef>
                <a:spcPct val="20000"/>
              </a:spcBef>
              <a:spcAft>
                <a:spcPct val="0"/>
              </a:spcAft>
              <a:buClr>
                <a:srgbClr val="2D4E6F"/>
              </a:buClr>
              <a:buSzTx/>
              <a:buFont typeface="Wingdings" pitchFamily="2" charset="2"/>
              <a:buChar char="§"/>
              <a:tabLst/>
              <a:defRPr/>
            </a:pPr>
            <a:r>
              <a:rPr kumimoji="0" lang="en-US" sz="1800" b="0" i="0" u="none" strike="noStrike" kern="0" cap="none" spc="0" normalizeH="0" baseline="0" noProof="0" dirty="0" smtClean="0">
                <a:ln>
                  <a:noFill/>
                </a:ln>
                <a:solidFill>
                  <a:srgbClr val="000000"/>
                </a:solidFill>
                <a:effectLst/>
                <a:uLnTx/>
                <a:uFillTx/>
                <a:latin typeface="+mn-lt"/>
              </a:rPr>
              <a:t>Looking</a:t>
            </a:r>
            <a:r>
              <a:rPr kumimoji="0" lang="en-US" sz="1800" b="0" i="0" u="none" strike="noStrike" kern="0" cap="none" spc="0" normalizeH="0" noProof="0" dirty="0" smtClean="0">
                <a:ln>
                  <a:noFill/>
                </a:ln>
                <a:solidFill>
                  <a:srgbClr val="000000"/>
                </a:solidFill>
                <a:effectLst/>
                <a:uLnTx/>
                <a:uFillTx/>
                <a:latin typeface="+mn-lt"/>
              </a:rPr>
              <a:t> at existing practices</a:t>
            </a:r>
            <a:endParaRPr kumimoji="0" lang="en-US" sz="1800" b="0" i="0" u="none" strike="noStrike" kern="0" cap="none" spc="0" normalizeH="0" baseline="0" noProof="0" dirty="0" smtClean="0">
              <a:ln>
                <a:noFill/>
              </a:ln>
              <a:solidFill>
                <a:srgbClr val="000000"/>
              </a:solidFill>
              <a:effectLst/>
              <a:uLnTx/>
              <a:uFillTx/>
              <a:latin typeface="+mn-lt"/>
            </a:endParaRPr>
          </a:p>
          <a:p>
            <a:pPr marL="857250" marR="0" lvl="1" indent="-457200" algn="l" defTabSz="914400" rtl="0" eaLnBrk="1" fontAlgn="base" latinLnBrk="0" hangingPunct="1">
              <a:lnSpc>
                <a:spcPct val="100000"/>
              </a:lnSpc>
              <a:spcBef>
                <a:spcPct val="20000"/>
              </a:spcBef>
              <a:spcAft>
                <a:spcPct val="0"/>
              </a:spcAft>
              <a:buClr>
                <a:srgbClr val="2D4E6F"/>
              </a:buClr>
              <a:buSzTx/>
              <a:buFont typeface="Wingdings" pitchFamily="2" charset="2"/>
              <a:buChar char="§"/>
              <a:tabLst/>
              <a:defRPr/>
            </a:pPr>
            <a:r>
              <a:rPr kumimoji="0" lang="en-US" sz="1800" b="0" i="0" u="none" strike="noStrike" kern="0" cap="none" spc="0" normalizeH="0" baseline="0" noProof="0" dirty="0" smtClean="0">
                <a:ln>
                  <a:noFill/>
                </a:ln>
                <a:solidFill>
                  <a:srgbClr val="000000"/>
                </a:solidFill>
                <a:effectLst/>
                <a:uLnTx/>
                <a:uFillTx/>
                <a:latin typeface="+mn-lt"/>
              </a:rPr>
              <a:t>Provide</a:t>
            </a:r>
            <a:r>
              <a:rPr kumimoji="0" lang="en-US" sz="1800" b="0" i="0" u="none" strike="noStrike" kern="0" cap="none" spc="0" normalizeH="0" noProof="0" dirty="0" smtClean="0">
                <a:ln>
                  <a:noFill/>
                </a:ln>
                <a:solidFill>
                  <a:srgbClr val="000000"/>
                </a:solidFill>
                <a:effectLst/>
                <a:uLnTx/>
                <a:uFillTx/>
                <a:latin typeface="+mn-lt"/>
              </a:rPr>
              <a:t> abstractions </a:t>
            </a:r>
          </a:p>
          <a:p>
            <a:pPr marL="857250" marR="0" lvl="1" indent="-457200" algn="l" defTabSz="914400" rtl="0" eaLnBrk="1" fontAlgn="base" latinLnBrk="0" hangingPunct="1">
              <a:lnSpc>
                <a:spcPct val="100000"/>
              </a:lnSpc>
              <a:spcBef>
                <a:spcPct val="20000"/>
              </a:spcBef>
              <a:spcAft>
                <a:spcPct val="0"/>
              </a:spcAft>
              <a:buClr>
                <a:srgbClr val="2D4E6F"/>
              </a:buClr>
              <a:buSzTx/>
              <a:buFont typeface="Wingdings" pitchFamily="2" charset="2"/>
              <a:buChar char="§"/>
              <a:tabLst/>
              <a:defRPr/>
            </a:pPr>
            <a:r>
              <a:rPr lang="en-US" sz="1800" b="0" kern="0" noProof="0" dirty="0" smtClean="0">
                <a:latin typeface="+mn-lt"/>
              </a:rPr>
              <a:t>Address sustainability aspects</a:t>
            </a:r>
          </a:p>
          <a:p>
            <a:pPr marL="857250" marR="0" lvl="1" indent="-457200" algn="l" defTabSz="914400" rtl="0" eaLnBrk="1" fontAlgn="base" latinLnBrk="0" hangingPunct="1">
              <a:lnSpc>
                <a:spcPct val="100000"/>
              </a:lnSpc>
              <a:spcBef>
                <a:spcPct val="20000"/>
              </a:spcBef>
              <a:spcAft>
                <a:spcPct val="0"/>
              </a:spcAft>
              <a:buClr>
                <a:srgbClr val="2D4E6F"/>
              </a:buClr>
              <a:buSzTx/>
              <a:buFont typeface="Wingdings" pitchFamily="2" charset="2"/>
              <a:buChar char="§"/>
              <a:tabLst/>
              <a:defRPr/>
            </a:pPr>
            <a:r>
              <a:rPr kumimoji="0" lang="en-US" sz="1800" b="0" i="0" u="none" strike="noStrike" kern="0" cap="none" spc="0" normalizeH="0" baseline="0" dirty="0" smtClean="0">
                <a:ln>
                  <a:noFill/>
                </a:ln>
                <a:solidFill>
                  <a:srgbClr val="000000"/>
                </a:solidFill>
                <a:effectLst/>
                <a:uLnTx/>
                <a:uFillTx/>
                <a:latin typeface="+mn-lt"/>
              </a:rPr>
              <a:t>Seek international consensus</a:t>
            </a:r>
            <a:r>
              <a:rPr kumimoji="0" lang="en-US" sz="1800" b="0" i="0" u="none" strike="noStrike" kern="0" cap="none" spc="0" normalizeH="0" dirty="0" smtClean="0">
                <a:ln>
                  <a:noFill/>
                </a:ln>
                <a:solidFill>
                  <a:srgbClr val="000000"/>
                </a:solidFill>
                <a:effectLst/>
                <a:uLnTx/>
                <a:uFillTx/>
                <a:latin typeface="+mn-lt"/>
              </a:rPr>
              <a:t> </a:t>
            </a:r>
          </a:p>
          <a:p>
            <a:pPr marL="857250" marR="0" lvl="1" indent="-457200" algn="l" defTabSz="914400" rtl="0" eaLnBrk="1" fontAlgn="base" latinLnBrk="0" hangingPunct="1">
              <a:lnSpc>
                <a:spcPct val="100000"/>
              </a:lnSpc>
              <a:spcBef>
                <a:spcPct val="20000"/>
              </a:spcBef>
              <a:spcAft>
                <a:spcPct val="0"/>
              </a:spcAft>
              <a:buClr>
                <a:srgbClr val="2D4E6F"/>
              </a:buClr>
              <a:buSzTx/>
              <a:buFont typeface="Wingdings" pitchFamily="2" charset="2"/>
              <a:buChar char="§"/>
              <a:tabLst/>
              <a:defRPr/>
            </a:pPr>
            <a:r>
              <a:rPr lang="en-US" sz="1800" b="0" kern="0" baseline="0" noProof="0" dirty="0" smtClean="0">
                <a:latin typeface="+mn-lt"/>
              </a:rPr>
              <a:t>Provide</a:t>
            </a:r>
            <a:r>
              <a:rPr lang="en-US" sz="1800" b="0" kern="0" noProof="0" dirty="0" smtClean="0">
                <a:latin typeface="+mn-lt"/>
              </a:rPr>
              <a:t> solid grounding through well accepted standards bodies.</a:t>
            </a:r>
            <a:endParaRPr kumimoji="0" lang="en-US" sz="1800" b="0" i="0" u="none" strike="noStrike" kern="0" cap="none" spc="0" normalizeH="0" baseline="0" noProof="0" dirty="0" smtClean="0">
              <a:ln>
                <a:noFill/>
              </a:ln>
              <a:solidFill>
                <a:srgbClr val="000000"/>
              </a:solidFill>
              <a:effectLst/>
              <a:uLnTx/>
              <a:uFillTx/>
              <a:latin typeface="+mn-lt"/>
            </a:endParaRPr>
          </a:p>
        </p:txBody>
      </p:sp>
      <p:sp>
        <p:nvSpPr>
          <p:cNvPr id="9" name="TextBox 8"/>
          <p:cNvSpPr txBox="1"/>
          <p:nvPr/>
        </p:nvSpPr>
        <p:spPr>
          <a:xfrm>
            <a:off x="544439" y="3141030"/>
            <a:ext cx="8273419" cy="584775"/>
          </a:xfrm>
          <a:prstGeom prst="rect">
            <a:avLst/>
          </a:prstGeom>
          <a:noFill/>
        </p:spPr>
        <p:txBody>
          <a:bodyPr wrap="none" rtlCol="0">
            <a:spAutoFit/>
          </a:bodyPr>
          <a:lstStyle/>
          <a:p>
            <a:r>
              <a:rPr lang="en-US" sz="1600" b="0" i="1" dirty="0" smtClean="0"/>
              <a:t>Increasingly the linguistic community not only presents itself from a research perspective, </a:t>
            </a:r>
          </a:p>
          <a:p>
            <a:pPr algn="l"/>
            <a:r>
              <a:rPr lang="en-US" sz="1600" b="0" i="1" dirty="0" smtClean="0"/>
              <a:t>but also from a service provider perspective </a:t>
            </a:r>
            <a:endParaRPr lang="en-US" sz="1600" b="0" i="1"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7" name="Rectangle 3"/>
          <p:cNvSpPr>
            <a:spLocks noGrp="1" noChangeArrowheads="1"/>
          </p:cNvSpPr>
          <p:nvPr>
            <p:ph type="body" idx="1"/>
          </p:nvPr>
        </p:nvSpPr>
        <p:spPr/>
        <p:txBody>
          <a:bodyPr/>
          <a:lstStyle/>
          <a:p>
            <a:pPr marL="457200" indent="-457200" eaLnBrk="1" hangingPunct="1"/>
            <a:r>
              <a:rPr lang="en-US" sz="2200" dirty="0" smtClean="0"/>
              <a:t>Basic standards</a:t>
            </a:r>
          </a:p>
          <a:p>
            <a:pPr marL="857250" lvl="1" indent="-457200" eaLnBrk="1" hangingPunct="1"/>
            <a:r>
              <a:rPr lang="en-US" sz="2000" dirty="0" smtClean="0"/>
              <a:t>Unicode – ISO </a:t>
            </a:r>
            <a:r>
              <a:rPr lang="en-US" sz="2000" dirty="0" smtClean="0"/>
              <a:t>10646</a:t>
            </a:r>
          </a:p>
          <a:p>
            <a:pPr marL="1257300" lvl="2" indent="-457200" eaLnBrk="1" hangingPunct="1"/>
            <a:r>
              <a:rPr lang="en-US" sz="1800" dirty="0" smtClean="0"/>
              <a:t>Widely supported, some glyphs are still missing</a:t>
            </a:r>
            <a:endParaRPr lang="en-US" sz="1800" dirty="0" smtClean="0"/>
          </a:p>
          <a:p>
            <a:pPr marL="857250" lvl="1" indent="-457200" eaLnBrk="1" hangingPunct="1"/>
            <a:r>
              <a:rPr lang="en-US" sz="2000" dirty="0" smtClean="0"/>
              <a:t>Country codes - ISO </a:t>
            </a:r>
            <a:r>
              <a:rPr lang="en-US" sz="2000" dirty="0" smtClean="0"/>
              <a:t>3166</a:t>
            </a:r>
          </a:p>
          <a:p>
            <a:pPr marL="1257300" lvl="2" indent="-457200" eaLnBrk="1" hangingPunct="1"/>
            <a:r>
              <a:rPr lang="en-US" sz="1800" dirty="0" smtClean="0"/>
              <a:t>Widely supported</a:t>
            </a:r>
            <a:endParaRPr lang="en-US" sz="1800" dirty="0" smtClean="0"/>
          </a:p>
          <a:p>
            <a:pPr marL="857250" lvl="1" indent="-457200" eaLnBrk="1" hangingPunct="1"/>
            <a:r>
              <a:rPr lang="en-US" sz="2000" dirty="0" smtClean="0"/>
              <a:t>Language codes – ISO </a:t>
            </a:r>
            <a:r>
              <a:rPr lang="en-US" sz="2000" dirty="0" smtClean="0"/>
              <a:t>639-1/2/3</a:t>
            </a:r>
          </a:p>
          <a:p>
            <a:pPr marL="1257300" lvl="2" indent="-457200" eaLnBrk="1" hangingPunct="1"/>
            <a:r>
              <a:rPr lang="en-US" sz="1800" dirty="0" smtClean="0"/>
              <a:t>Many languages not covered, politically sensitive</a:t>
            </a:r>
            <a:endParaRPr lang="en-US" sz="1800" dirty="0" smtClean="0"/>
          </a:p>
          <a:p>
            <a:pPr marL="857250" lvl="1" indent="-457200" eaLnBrk="1" hangingPunct="1"/>
            <a:r>
              <a:rPr lang="en-US" sz="2000" dirty="0" smtClean="0"/>
              <a:t>XML</a:t>
            </a:r>
          </a:p>
          <a:p>
            <a:pPr marL="1257300" lvl="2" indent="-457200" eaLnBrk="1" hangingPunct="1"/>
            <a:r>
              <a:rPr lang="en-US" sz="1800" dirty="0" smtClean="0"/>
              <a:t>Widely supported, lack of generic linguistic resource models and semantic grounding</a:t>
            </a:r>
            <a:endParaRPr lang="en-US" sz="1800" dirty="0" smtClean="0"/>
          </a:p>
          <a:p>
            <a:pPr marL="857250" lvl="1" indent="-457200" eaLnBrk="1" hangingPunct="1"/>
            <a:r>
              <a:rPr lang="en-US" sz="2000" dirty="0" smtClean="0"/>
              <a:t>Feature Structures Part 1– ISO </a:t>
            </a:r>
            <a:r>
              <a:rPr lang="en-US" sz="2000" dirty="0" smtClean="0"/>
              <a:t>24610-1:2006</a:t>
            </a:r>
          </a:p>
          <a:p>
            <a:pPr marL="1257300" lvl="2" indent="-457200" eaLnBrk="1" hangingPunct="1"/>
            <a:r>
              <a:rPr lang="en-US" sz="1800" dirty="0" smtClean="0"/>
              <a:t>Reference XML vocabulary for FS representation</a:t>
            </a:r>
            <a:endParaRPr lang="en-US" sz="1800" dirty="0" smtClean="0"/>
          </a:p>
          <a:p>
            <a:pPr marL="857250" lvl="1" indent="-457200" eaLnBrk="1" hangingPunct="1"/>
            <a:r>
              <a:rPr lang="en-US" sz="2000" dirty="0" smtClean="0"/>
              <a:t>TEI</a:t>
            </a:r>
          </a:p>
          <a:p>
            <a:pPr marL="1257300" lvl="2" indent="-457200" eaLnBrk="1" hangingPunct="1"/>
            <a:r>
              <a:rPr lang="en-US" sz="1800" dirty="0" smtClean="0"/>
              <a:t>CLARIN should identify the extent in which competing formats are being used (</a:t>
            </a:r>
            <a:r>
              <a:rPr lang="en-US" sz="1800" dirty="0" err="1" smtClean="0"/>
              <a:t>DocBook</a:t>
            </a:r>
            <a:r>
              <a:rPr lang="en-US" sz="1800" dirty="0" smtClean="0"/>
              <a:t>, NLM DTD, …)</a:t>
            </a:r>
          </a:p>
        </p:txBody>
      </p:sp>
      <p:sp>
        <p:nvSpPr>
          <p:cNvPr id="5124" name="Rectangle 2"/>
          <p:cNvSpPr>
            <a:spLocks noGrp="1" noChangeArrowheads="1"/>
          </p:cNvSpPr>
          <p:nvPr>
            <p:ph type="title"/>
          </p:nvPr>
        </p:nvSpPr>
        <p:spPr/>
        <p:txBody>
          <a:bodyPr/>
          <a:lstStyle/>
          <a:p>
            <a:pPr eaLnBrk="1" hangingPunct="1"/>
            <a:r>
              <a:rPr lang="en-US" dirty="0" smtClean="0"/>
              <a:t>Standardization</a:t>
            </a:r>
            <a:endParaRPr lang="en-GB" dirty="0" smtClean="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7" name="Rectangle 3"/>
          <p:cNvSpPr>
            <a:spLocks noGrp="1" noChangeArrowheads="1"/>
          </p:cNvSpPr>
          <p:nvPr>
            <p:ph type="body" idx="1"/>
          </p:nvPr>
        </p:nvSpPr>
        <p:spPr/>
        <p:txBody>
          <a:bodyPr/>
          <a:lstStyle/>
          <a:p>
            <a:pPr marL="457200" indent="-457200" eaLnBrk="1" hangingPunct="1"/>
            <a:r>
              <a:rPr lang="en-US" sz="2200" dirty="0" smtClean="0"/>
              <a:t>Ongoing standardization projects</a:t>
            </a:r>
            <a:endParaRPr lang="en-US" sz="2200" dirty="0" smtClean="0"/>
          </a:p>
          <a:p>
            <a:pPr marL="857250" lvl="1" indent="-457200" eaLnBrk="1" hangingPunct="1"/>
            <a:r>
              <a:rPr lang="en-US" sz="2000" dirty="0" err="1" smtClean="0"/>
              <a:t>Morpho</a:t>
            </a:r>
            <a:r>
              <a:rPr lang="en-US" sz="2000" dirty="0" smtClean="0"/>
              <a:t>-syntactic Annotation Framework (MAF) – ISO/DIS 24611</a:t>
            </a:r>
          </a:p>
          <a:p>
            <a:pPr marL="1257300" lvl="2" indent="-457200" eaLnBrk="1" hangingPunct="1"/>
            <a:r>
              <a:rPr lang="en-US" sz="1800" dirty="0" smtClean="0"/>
              <a:t>Token-word form, does not specify tag sets</a:t>
            </a:r>
          </a:p>
          <a:p>
            <a:pPr marL="857250" lvl="1" indent="-457200" eaLnBrk="1" hangingPunct="1"/>
            <a:r>
              <a:rPr lang="en-US" sz="2000" dirty="0" smtClean="0"/>
              <a:t>Syntactic Annotation Framework (</a:t>
            </a:r>
            <a:r>
              <a:rPr lang="en-US" sz="2000" dirty="0" err="1" smtClean="0"/>
              <a:t>SynAF</a:t>
            </a:r>
            <a:r>
              <a:rPr lang="en-US" sz="2000" dirty="0" smtClean="0"/>
              <a:t>) – ISO/CD 24615</a:t>
            </a:r>
          </a:p>
          <a:p>
            <a:pPr marL="1257300" lvl="2" indent="-457200" eaLnBrk="1" hangingPunct="1"/>
            <a:r>
              <a:rPr lang="en-US" sz="1800" dirty="0" smtClean="0"/>
              <a:t>Draft stage and not usable at this stage</a:t>
            </a:r>
          </a:p>
          <a:p>
            <a:pPr marL="857250" lvl="1" indent="-457200" eaLnBrk="1" hangingPunct="1"/>
            <a:r>
              <a:rPr lang="en-US" sz="2000" dirty="0" smtClean="0"/>
              <a:t>Lexical Markup Framework (LMF) – ISO 24613:2008</a:t>
            </a:r>
          </a:p>
          <a:p>
            <a:pPr marL="1257300" lvl="2" indent="-457200" eaLnBrk="1" hangingPunct="1"/>
            <a:r>
              <a:rPr lang="en-US" sz="1800" dirty="0" smtClean="0"/>
              <a:t>Flexible lexicon framework, further concrete testing needed</a:t>
            </a:r>
          </a:p>
          <a:p>
            <a:pPr marL="857250" lvl="1" indent="-457200" eaLnBrk="1" hangingPunct="1"/>
            <a:r>
              <a:rPr lang="en-US" sz="2000" dirty="0" smtClean="0"/>
              <a:t>Data Category Registry (DCR) – ISO 12620:2009 (forthcoming)</a:t>
            </a:r>
          </a:p>
          <a:p>
            <a:pPr marL="1257300" lvl="2" indent="-457200" eaLnBrk="1" hangingPunct="1"/>
            <a:r>
              <a:rPr lang="en-US" sz="1800" dirty="0" smtClean="0"/>
              <a:t>Restricted model, no relations, limited constraints specification</a:t>
            </a:r>
            <a:endParaRPr lang="en-US" sz="1800" dirty="0" smtClean="0"/>
          </a:p>
          <a:p>
            <a:pPr marL="857250" lvl="1" indent="-457200" eaLnBrk="1" hangingPunct="1"/>
            <a:r>
              <a:rPr lang="en-US" sz="2000" dirty="0" smtClean="0"/>
              <a:t>TEI/ODD</a:t>
            </a:r>
          </a:p>
          <a:p>
            <a:pPr marL="1257300" lvl="2" indent="-457200" eaLnBrk="1" hangingPunct="1"/>
            <a:r>
              <a:rPr lang="en-US" sz="1800" dirty="0" smtClean="0"/>
              <a:t>Combines documentation and schema</a:t>
            </a:r>
            <a:endParaRPr lang="en-US" sz="1800" dirty="0" smtClean="0"/>
          </a:p>
          <a:p>
            <a:pPr marL="857250" lvl="1" indent="-457200" eaLnBrk="1" hangingPunct="1"/>
            <a:r>
              <a:rPr lang="en-US" sz="2000" dirty="0" smtClean="0"/>
              <a:t>Persistent Identification – ISO/CD 24619</a:t>
            </a:r>
            <a:endParaRPr lang="en-US" sz="1800" dirty="0" smtClean="0"/>
          </a:p>
          <a:p>
            <a:pPr marL="857250" lvl="1" indent="-457200" eaLnBrk="1" hangingPunct="1"/>
            <a:r>
              <a:rPr lang="en-US" sz="2000" dirty="0" smtClean="0"/>
              <a:t>Linguistic Annotation Framework (LAF) – ISO/DIS 24612</a:t>
            </a:r>
          </a:p>
          <a:p>
            <a:pPr marL="1257300" lvl="2" indent="-457200" eaLnBrk="1" hangingPunct="1"/>
            <a:r>
              <a:rPr lang="en-US" sz="1800" dirty="0" smtClean="0"/>
              <a:t>Annotated resources as graphs, very abstract level</a:t>
            </a:r>
            <a:endParaRPr lang="en-US" sz="1800" dirty="0" smtClean="0"/>
          </a:p>
        </p:txBody>
      </p:sp>
      <p:sp>
        <p:nvSpPr>
          <p:cNvPr id="5124" name="Rectangle 2"/>
          <p:cNvSpPr>
            <a:spLocks noGrp="1" noChangeArrowheads="1"/>
          </p:cNvSpPr>
          <p:nvPr>
            <p:ph type="title"/>
          </p:nvPr>
        </p:nvSpPr>
        <p:spPr/>
        <p:txBody>
          <a:bodyPr/>
          <a:lstStyle/>
          <a:p>
            <a:pPr eaLnBrk="1" hangingPunct="1"/>
            <a:r>
              <a:rPr lang="en-US" dirty="0" smtClean="0"/>
              <a:t>Standardization</a:t>
            </a:r>
            <a:endParaRPr lang="en-GB" dirty="0" smtClean="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p:txBody>
          <a:bodyPr/>
          <a:lstStyle/>
          <a:p>
            <a:pPr eaLnBrk="1" hangingPunct="1"/>
            <a:r>
              <a:rPr lang="en-US" dirty="0" smtClean="0"/>
              <a:t>Pivot formats</a:t>
            </a:r>
            <a:endParaRPr lang="en-GB" dirty="0" smtClean="0"/>
          </a:p>
        </p:txBody>
      </p:sp>
      <p:pic>
        <p:nvPicPr>
          <p:cNvPr id="2050" name="Object 2"/>
          <p:cNvPicPr>
            <a:picLocks noChangeArrowheads="1"/>
          </p:cNvPicPr>
          <p:nvPr/>
        </p:nvPicPr>
        <p:blipFill>
          <a:blip r:embed="rId3"/>
          <a:srcRect b="-420"/>
          <a:stretch>
            <a:fillRect/>
          </a:stretch>
        </p:blipFill>
        <p:spPr bwMode="auto">
          <a:xfrm>
            <a:off x="775855" y="1138238"/>
            <a:ext cx="4934383" cy="3849398"/>
          </a:xfrm>
          <a:prstGeom prst="rect">
            <a:avLst/>
          </a:prstGeom>
          <a:noFill/>
          <a:ln w="9525">
            <a:noFill/>
            <a:miter lim="800000"/>
            <a:headEnd/>
            <a:tailEnd/>
          </a:ln>
        </p:spPr>
      </p:pic>
      <p:grpSp>
        <p:nvGrpSpPr>
          <p:cNvPr id="7" name="Group 6"/>
          <p:cNvGrpSpPr/>
          <p:nvPr/>
        </p:nvGrpSpPr>
        <p:grpSpPr>
          <a:xfrm>
            <a:off x="2227117" y="1819563"/>
            <a:ext cx="5956300" cy="3626139"/>
            <a:chOff x="2227117" y="1819563"/>
            <a:chExt cx="5956300" cy="3626139"/>
          </a:xfrm>
        </p:grpSpPr>
        <p:pic>
          <p:nvPicPr>
            <p:cNvPr id="2051" name="Object 3"/>
            <p:cNvPicPr>
              <a:picLocks noChangeArrowheads="1"/>
            </p:cNvPicPr>
            <p:nvPr/>
          </p:nvPicPr>
          <p:blipFill>
            <a:blip r:embed="rId4"/>
            <a:srcRect b="-356"/>
            <a:stretch>
              <a:fillRect/>
            </a:stretch>
          </p:blipFill>
          <p:spPr bwMode="auto">
            <a:xfrm>
              <a:off x="2227117" y="1819563"/>
              <a:ext cx="5956300" cy="3626139"/>
            </a:xfrm>
            <a:prstGeom prst="rect">
              <a:avLst/>
            </a:prstGeom>
            <a:noFill/>
            <a:ln w="9525">
              <a:noFill/>
              <a:miter lim="800000"/>
              <a:headEnd/>
              <a:tailEnd/>
            </a:ln>
          </p:spPr>
        </p:pic>
        <p:sp>
          <p:nvSpPr>
            <p:cNvPr id="6" name="TextBox 5"/>
            <p:cNvSpPr txBox="1"/>
            <p:nvPr/>
          </p:nvSpPr>
          <p:spPr>
            <a:xfrm>
              <a:off x="5006023" y="3639127"/>
              <a:ext cx="498855" cy="230832"/>
            </a:xfrm>
            <a:prstGeom prst="rect">
              <a:avLst/>
            </a:prstGeom>
            <a:noFill/>
          </p:spPr>
          <p:txBody>
            <a:bodyPr wrap="none" rtlCol="0">
              <a:spAutoFit/>
            </a:bodyPr>
            <a:lstStyle/>
            <a:p>
              <a:r>
                <a:rPr lang="en-US" dirty="0" smtClean="0">
                  <a:solidFill>
                    <a:schemeClr val="bg1"/>
                  </a:solidFill>
                </a:rPr>
                <a:t>Pivot </a:t>
              </a:r>
              <a:endParaRPr lang="en-US" dirty="0">
                <a:solidFill>
                  <a:schemeClr val="bg1"/>
                </a:solidFill>
              </a:endParaRPr>
            </a:p>
          </p:txBody>
        </p:sp>
      </p:grpSp>
      <p:sp>
        <p:nvSpPr>
          <p:cNvPr id="8" name="TextBox 7"/>
          <p:cNvSpPr txBox="1"/>
          <p:nvPr/>
        </p:nvSpPr>
        <p:spPr>
          <a:xfrm>
            <a:off x="488952" y="5838429"/>
            <a:ext cx="7067961" cy="338554"/>
          </a:xfrm>
          <a:prstGeom prst="rect">
            <a:avLst/>
          </a:prstGeom>
          <a:noFill/>
        </p:spPr>
        <p:txBody>
          <a:bodyPr wrap="none" rtlCol="0">
            <a:spAutoFit/>
          </a:bodyPr>
          <a:lstStyle/>
          <a:p>
            <a:r>
              <a:rPr lang="en-US" sz="1600" b="0" i="1" dirty="0" smtClean="0"/>
              <a:t>Use of accepted pivot model(s) reduces the amount of transformers needed</a:t>
            </a:r>
            <a:endParaRPr lang="en-US" sz="1600" b="0" i="1" dirty="0"/>
          </a:p>
        </p:txBody>
      </p:sp>
      <p:sp>
        <p:nvSpPr>
          <p:cNvPr id="9" name="TextBox 8"/>
          <p:cNvSpPr txBox="1"/>
          <p:nvPr/>
        </p:nvSpPr>
        <p:spPr>
          <a:xfrm>
            <a:off x="601793" y="5305959"/>
            <a:ext cx="5731056" cy="338554"/>
          </a:xfrm>
          <a:prstGeom prst="rect">
            <a:avLst/>
          </a:prstGeom>
          <a:noFill/>
        </p:spPr>
        <p:txBody>
          <a:bodyPr wrap="none" rtlCol="0">
            <a:spAutoFit/>
          </a:bodyPr>
          <a:lstStyle/>
          <a:p>
            <a:r>
              <a:rPr lang="en-US" sz="1600" b="0" i="1" dirty="0" smtClean="0"/>
              <a:t>For each combination of processes a transformer is needed</a:t>
            </a:r>
            <a:endParaRPr lang="en-US" sz="1600" b="0" i="1"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9" presetClass="exit" presetSubtype="0" fill="hold" nodeType="clickEffect">
                                  <p:stCondLst>
                                    <p:cond delay="0"/>
                                  </p:stCondLst>
                                  <p:childTnLst>
                                    <p:animEffect transition="out" filter="dissolve">
                                      <p:cBhvr>
                                        <p:cTn id="13" dur="500"/>
                                        <p:tgtEl>
                                          <p:spTgt spid="2050"/>
                                        </p:tgtEl>
                                      </p:cBhvr>
                                    </p:animEffect>
                                    <p:set>
                                      <p:cBhvr>
                                        <p:cTn id="14" dur="1" fill="hold">
                                          <p:stCondLst>
                                            <p:cond delay="499"/>
                                          </p:stCondLst>
                                        </p:cTn>
                                        <p:tgtEl>
                                          <p:spTgt spid="2050"/>
                                        </p:tgtEl>
                                        <p:attrNameLst>
                                          <p:attrName>style.visibility</p:attrName>
                                        </p:attrNameLst>
                                      </p:cBhvr>
                                      <p:to>
                                        <p:strVal val="hidden"/>
                                      </p:to>
                                    </p:set>
                                  </p:childTnLst>
                                </p:cTn>
                              </p:par>
                              <p:par>
                                <p:cTn id="15" presetID="53" presetClass="exit" presetSubtype="0" fill="hold" grpId="1" nodeType="withEffect">
                                  <p:stCondLst>
                                    <p:cond delay="0"/>
                                  </p:stCondLst>
                                  <p:childTnLst>
                                    <p:anim calcmode="lin" valueType="num">
                                      <p:cBhvr>
                                        <p:cTn id="16" dur="500"/>
                                        <p:tgtEl>
                                          <p:spTgt spid="9"/>
                                        </p:tgtEl>
                                        <p:attrNameLst>
                                          <p:attrName>ppt_w</p:attrName>
                                        </p:attrNameLst>
                                      </p:cBhvr>
                                      <p:tavLst>
                                        <p:tav tm="0">
                                          <p:val>
                                            <p:strVal val="ppt_w"/>
                                          </p:val>
                                        </p:tav>
                                        <p:tav tm="100000">
                                          <p:val>
                                            <p:fltVal val="0"/>
                                          </p:val>
                                        </p:tav>
                                      </p:tavLst>
                                    </p:anim>
                                    <p:anim calcmode="lin" valueType="num">
                                      <p:cBhvr>
                                        <p:cTn id="17" dur="500"/>
                                        <p:tgtEl>
                                          <p:spTgt spid="9"/>
                                        </p:tgtEl>
                                        <p:attrNameLst>
                                          <p:attrName>ppt_h</p:attrName>
                                        </p:attrNameLst>
                                      </p:cBhvr>
                                      <p:tavLst>
                                        <p:tav tm="0">
                                          <p:val>
                                            <p:strVal val="ppt_h"/>
                                          </p:val>
                                        </p:tav>
                                        <p:tav tm="100000">
                                          <p:val>
                                            <p:fltVal val="0"/>
                                          </p:val>
                                        </p:tav>
                                      </p:tavLst>
                                    </p:anim>
                                    <p:animEffect transition="out" filter="fade">
                                      <p:cBhvr>
                                        <p:cTn id="18" dur="500"/>
                                        <p:tgtEl>
                                          <p:spTgt spid="9"/>
                                        </p:tgtEl>
                                      </p:cBhvr>
                                    </p:animEffect>
                                    <p:set>
                                      <p:cBhvr>
                                        <p:cTn id="19" dur="1" fill="hold">
                                          <p:stCondLst>
                                            <p:cond delay="499"/>
                                          </p:stCondLst>
                                        </p:cTn>
                                        <p:tgtEl>
                                          <p:spTgt spid="9"/>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dissolve">
                                      <p:cBhvr>
                                        <p:cTn id="24" dur="500"/>
                                        <p:tgtEl>
                                          <p:spTgt spid="7"/>
                                        </p:tgtEl>
                                      </p:cBhvr>
                                    </p:animEffect>
                                  </p:childTnLst>
                                </p:cTn>
                              </p:par>
                            </p:childTnLst>
                          </p:cTn>
                        </p:par>
                        <p:par>
                          <p:cTn id="25" fill="hold">
                            <p:stCondLst>
                              <p:cond delay="500"/>
                            </p:stCondLst>
                            <p:childTnLst>
                              <p:par>
                                <p:cTn id="26" presetID="53" presetClass="entr" presetSubtype="0" fill="hold" grpId="0" nodeType="afterEffect">
                                  <p:stCondLst>
                                    <p:cond delay="1000"/>
                                  </p:stCondLst>
                                  <p:childTnLst>
                                    <p:set>
                                      <p:cBhvr>
                                        <p:cTn id="27" dur="1" fill="hold">
                                          <p:stCondLst>
                                            <p:cond delay="0"/>
                                          </p:stCondLst>
                                        </p:cTn>
                                        <p:tgtEl>
                                          <p:spTgt spid="8"/>
                                        </p:tgtEl>
                                        <p:attrNameLst>
                                          <p:attrName>style.visibility</p:attrName>
                                        </p:attrNameLst>
                                      </p:cBhvr>
                                      <p:to>
                                        <p:strVal val="visible"/>
                                      </p:to>
                                    </p:set>
                                    <p:anim calcmode="lin" valueType="num">
                                      <p:cBhvr>
                                        <p:cTn id="28" dur="500" fill="hold"/>
                                        <p:tgtEl>
                                          <p:spTgt spid="8"/>
                                        </p:tgtEl>
                                        <p:attrNameLst>
                                          <p:attrName>ppt_w</p:attrName>
                                        </p:attrNameLst>
                                      </p:cBhvr>
                                      <p:tavLst>
                                        <p:tav tm="0">
                                          <p:val>
                                            <p:fltVal val="0"/>
                                          </p:val>
                                        </p:tav>
                                        <p:tav tm="100000">
                                          <p:val>
                                            <p:strVal val="#ppt_w"/>
                                          </p:val>
                                        </p:tav>
                                      </p:tavLst>
                                    </p:anim>
                                    <p:anim calcmode="lin" valueType="num">
                                      <p:cBhvr>
                                        <p:cTn id="29" dur="500" fill="hold"/>
                                        <p:tgtEl>
                                          <p:spTgt spid="8"/>
                                        </p:tgtEl>
                                        <p:attrNameLst>
                                          <p:attrName>ppt_h</p:attrName>
                                        </p:attrNameLst>
                                      </p:cBhvr>
                                      <p:tavLst>
                                        <p:tav tm="0">
                                          <p:val>
                                            <p:fltVal val="0"/>
                                          </p:val>
                                        </p:tav>
                                        <p:tav tm="100000">
                                          <p:val>
                                            <p:strVal val="#ppt_h"/>
                                          </p:val>
                                        </p:tav>
                                      </p:tavLst>
                                    </p:anim>
                                    <p:animEffect transition="in" filter="fade">
                                      <p:cBhvr>
                                        <p:cTn id="3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9"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7" name="Rectangle 3"/>
          <p:cNvSpPr>
            <a:spLocks noGrp="1" noChangeArrowheads="1"/>
          </p:cNvSpPr>
          <p:nvPr>
            <p:ph type="body" idx="1"/>
          </p:nvPr>
        </p:nvSpPr>
        <p:spPr>
          <a:xfrm>
            <a:off x="304800" y="1295400"/>
            <a:ext cx="3297382" cy="4953000"/>
          </a:xfrm>
        </p:spPr>
        <p:txBody>
          <a:bodyPr/>
          <a:lstStyle/>
          <a:p>
            <a:pPr marL="457200" indent="-457200" eaLnBrk="1" hangingPunct="1"/>
            <a:r>
              <a:rPr lang="en-US" sz="2200" dirty="0" smtClean="0"/>
              <a:t>Formats</a:t>
            </a:r>
          </a:p>
          <a:p>
            <a:pPr marL="857250" lvl="1" indent="-457200" eaLnBrk="1" hangingPunct="1"/>
            <a:r>
              <a:rPr lang="en-US" sz="2000" dirty="0" smtClean="0"/>
              <a:t>CHAT</a:t>
            </a:r>
          </a:p>
          <a:p>
            <a:pPr marL="857250" lvl="1" indent="-457200" eaLnBrk="1" hangingPunct="1"/>
            <a:r>
              <a:rPr lang="en-US" sz="2000" dirty="0" smtClean="0"/>
              <a:t>Shoebox/Toolbox</a:t>
            </a:r>
          </a:p>
          <a:p>
            <a:pPr marL="857250" lvl="1" indent="-457200" eaLnBrk="1" hangingPunct="1"/>
            <a:r>
              <a:rPr lang="en-US" sz="2000" dirty="0" smtClean="0"/>
              <a:t>EAF</a:t>
            </a:r>
          </a:p>
          <a:p>
            <a:pPr marL="857250" lvl="1" indent="-457200" eaLnBrk="1" hangingPunct="1"/>
            <a:r>
              <a:rPr lang="en-US" sz="2000" dirty="0" smtClean="0"/>
              <a:t>EXMERALDA</a:t>
            </a:r>
          </a:p>
          <a:p>
            <a:pPr marL="857250" lvl="1" indent="-457200" eaLnBrk="1" hangingPunct="1"/>
            <a:r>
              <a:rPr lang="en-US" sz="2000" dirty="0" smtClean="0"/>
              <a:t>XCES</a:t>
            </a:r>
          </a:p>
          <a:p>
            <a:pPr marL="857250" lvl="1" indent="-457200" eaLnBrk="1" hangingPunct="1"/>
            <a:r>
              <a:rPr lang="en-US" sz="2000" dirty="0" smtClean="0"/>
              <a:t>PAULA</a:t>
            </a:r>
          </a:p>
          <a:p>
            <a:pPr marL="857250" lvl="1" indent="-457200" eaLnBrk="1" hangingPunct="1"/>
            <a:r>
              <a:rPr lang="en-US" sz="2000" dirty="0" smtClean="0"/>
              <a:t>TIGER</a:t>
            </a:r>
          </a:p>
          <a:p>
            <a:pPr marL="857250" lvl="1" indent="-457200" eaLnBrk="1" hangingPunct="1"/>
            <a:r>
              <a:rPr lang="en-US" sz="2000" dirty="0" err="1" smtClean="0"/>
              <a:t>Pentree</a:t>
            </a:r>
            <a:endParaRPr lang="en-US" sz="2000" dirty="0" smtClean="0"/>
          </a:p>
          <a:p>
            <a:pPr marL="857250" lvl="1" indent="-457200" eaLnBrk="1" hangingPunct="1"/>
            <a:r>
              <a:rPr lang="en-US" sz="2000" dirty="0" smtClean="0"/>
              <a:t>….</a:t>
            </a:r>
            <a:endParaRPr lang="en-US" sz="2000" dirty="0" smtClean="0"/>
          </a:p>
        </p:txBody>
      </p:sp>
      <p:sp>
        <p:nvSpPr>
          <p:cNvPr id="5124" name="Rectangle 2"/>
          <p:cNvSpPr>
            <a:spLocks noGrp="1" noChangeArrowheads="1"/>
          </p:cNvSpPr>
          <p:nvPr>
            <p:ph type="title"/>
          </p:nvPr>
        </p:nvSpPr>
        <p:spPr/>
        <p:txBody>
          <a:bodyPr/>
          <a:lstStyle/>
          <a:p>
            <a:pPr eaLnBrk="1" hangingPunct="1"/>
            <a:r>
              <a:rPr lang="en-US" dirty="0" smtClean="0"/>
              <a:t>Community practices</a:t>
            </a:r>
            <a:endParaRPr lang="en-GB" dirty="0" smtClean="0"/>
          </a:p>
        </p:txBody>
      </p:sp>
      <p:sp>
        <p:nvSpPr>
          <p:cNvPr id="4" name="Rectangle 3"/>
          <p:cNvSpPr txBox="1">
            <a:spLocks noChangeArrowheads="1"/>
          </p:cNvSpPr>
          <p:nvPr/>
        </p:nvSpPr>
        <p:spPr bwMode="auto">
          <a:xfrm>
            <a:off x="4779638" y="1300024"/>
            <a:ext cx="2881745" cy="495300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marL="457200" marR="0" lvl="0" indent="-457200" algn="l" defTabSz="914400" rtl="0" eaLnBrk="1" fontAlgn="base" latinLnBrk="0" hangingPunct="1">
              <a:lnSpc>
                <a:spcPct val="100000"/>
              </a:lnSpc>
              <a:spcBef>
                <a:spcPct val="20000"/>
              </a:spcBef>
              <a:spcAft>
                <a:spcPct val="0"/>
              </a:spcAft>
              <a:buClr>
                <a:srgbClr val="2D4E6F"/>
              </a:buClr>
              <a:buSzTx/>
              <a:tabLst/>
              <a:defRPr/>
            </a:pPr>
            <a:r>
              <a:rPr kumimoji="0" lang="en-US" sz="2200" b="0" i="0" u="none" strike="noStrike" kern="0" cap="none" spc="0" normalizeH="0" baseline="0" noProof="0" dirty="0" smtClean="0">
                <a:ln>
                  <a:noFill/>
                </a:ln>
                <a:solidFill>
                  <a:srgbClr val="000000"/>
                </a:solidFill>
                <a:effectLst/>
                <a:uLnTx/>
                <a:uFillTx/>
                <a:latin typeface="+mn-lt"/>
                <a:ea typeface="+mn-ea"/>
                <a:cs typeface="+mn-cs"/>
              </a:rPr>
              <a:t>Tag sets</a:t>
            </a:r>
          </a:p>
          <a:p>
            <a:pPr marL="914400" lvl="1" indent="-457200" algn="l">
              <a:spcBef>
                <a:spcPct val="20000"/>
              </a:spcBef>
              <a:buClr>
                <a:srgbClr val="2D4E6F"/>
              </a:buClr>
              <a:buFont typeface="Wingdings" pitchFamily="2" charset="2"/>
              <a:buChar char="§"/>
            </a:pPr>
            <a:r>
              <a:rPr kumimoji="0" lang="en-US" sz="2200" b="0" i="0" u="none" strike="noStrike" kern="0" cap="none" spc="0" normalizeH="0" baseline="0" noProof="0" dirty="0" smtClean="0">
                <a:ln>
                  <a:noFill/>
                </a:ln>
                <a:solidFill>
                  <a:srgbClr val="000000"/>
                </a:solidFill>
                <a:effectLst/>
                <a:uLnTx/>
                <a:uFillTx/>
                <a:latin typeface="+mn-lt"/>
                <a:ea typeface="+mn-ea"/>
                <a:cs typeface="+mn-cs"/>
              </a:rPr>
              <a:t>GOLD</a:t>
            </a:r>
          </a:p>
          <a:p>
            <a:pPr marL="914400" lvl="1" indent="-457200" algn="l">
              <a:spcBef>
                <a:spcPct val="20000"/>
              </a:spcBef>
              <a:buClr>
                <a:srgbClr val="2D4E6F"/>
              </a:buClr>
              <a:buFont typeface="Wingdings" pitchFamily="2" charset="2"/>
              <a:buChar char="§"/>
            </a:pPr>
            <a:r>
              <a:rPr lang="en-US" sz="2200" b="0" kern="0" dirty="0" smtClean="0">
                <a:latin typeface="+mn-lt"/>
              </a:rPr>
              <a:t>TDS</a:t>
            </a:r>
            <a:endParaRPr kumimoji="0" lang="en-US" sz="2200" b="0" i="0" u="none" strike="noStrike" kern="0" cap="none" spc="0" normalizeH="0" baseline="0" noProof="0" dirty="0" smtClean="0">
              <a:ln>
                <a:noFill/>
              </a:ln>
              <a:solidFill>
                <a:srgbClr val="000000"/>
              </a:solidFill>
              <a:effectLst/>
              <a:uLnTx/>
              <a:uFillTx/>
              <a:latin typeface="+mn-lt"/>
              <a:ea typeface="+mn-ea"/>
              <a:cs typeface="+mn-cs"/>
            </a:endParaRPr>
          </a:p>
          <a:p>
            <a:pPr marL="914400" lvl="1" indent="-457200" algn="l">
              <a:spcBef>
                <a:spcPct val="20000"/>
              </a:spcBef>
              <a:buClr>
                <a:srgbClr val="2D4E6F"/>
              </a:buClr>
              <a:buFont typeface="Wingdings" pitchFamily="2" charset="2"/>
              <a:buChar char="§"/>
            </a:pPr>
            <a:r>
              <a:rPr kumimoji="0" lang="en-US" sz="2200" b="0" i="0" u="none" strike="noStrike" kern="0" cap="none" spc="0" normalizeH="0" baseline="0" noProof="0" dirty="0" smtClean="0">
                <a:ln>
                  <a:noFill/>
                </a:ln>
                <a:solidFill>
                  <a:srgbClr val="000000"/>
                </a:solidFill>
                <a:effectLst/>
                <a:uLnTx/>
                <a:uFillTx/>
                <a:latin typeface="+mn-lt"/>
                <a:ea typeface="+mn-ea"/>
                <a:cs typeface="+mn-cs"/>
              </a:rPr>
              <a:t>STTS</a:t>
            </a:r>
          </a:p>
          <a:p>
            <a:pPr marL="914400" lvl="1" indent="-457200" algn="l">
              <a:spcBef>
                <a:spcPct val="20000"/>
              </a:spcBef>
              <a:buClr>
                <a:srgbClr val="2D4E6F"/>
              </a:buClr>
              <a:buFont typeface="Wingdings" pitchFamily="2" charset="2"/>
              <a:buChar char="§"/>
            </a:pPr>
            <a:r>
              <a:rPr kumimoji="0" lang="en-US" sz="2200" b="0" i="0" u="none" strike="noStrike" kern="0" cap="none" spc="0" normalizeH="0" baseline="0" noProof="0" dirty="0" smtClean="0">
                <a:ln>
                  <a:noFill/>
                </a:ln>
                <a:solidFill>
                  <a:srgbClr val="000000"/>
                </a:solidFill>
                <a:effectLst/>
                <a:uLnTx/>
                <a:uFillTx/>
                <a:latin typeface="+mn-lt"/>
                <a:ea typeface="+mn-ea"/>
                <a:cs typeface="+mn-cs"/>
              </a:rPr>
              <a:t>EUROTYP</a:t>
            </a:r>
          </a:p>
          <a:p>
            <a:pPr marL="914400" lvl="1" indent="-457200" algn="l">
              <a:spcBef>
                <a:spcPct val="20000"/>
              </a:spcBef>
              <a:buClr>
                <a:srgbClr val="2D4E6F"/>
              </a:buClr>
              <a:buFont typeface="Wingdings" pitchFamily="2" charset="2"/>
              <a:buChar char="§"/>
            </a:pPr>
            <a:r>
              <a:rPr kumimoji="0" lang="en-US" sz="2200" b="0" i="0" u="none" strike="noStrike" kern="0" cap="none" spc="0" normalizeH="0" baseline="0" noProof="0" dirty="0" smtClean="0">
                <a:ln>
                  <a:noFill/>
                </a:ln>
                <a:solidFill>
                  <a:srgbClr val="000000"/>
                </a:solidFill>
                <a:effectLst/>
                <a:uLnTx/>
                <a:uFillTx/>
                <a:latin typeface="+mn-lt"/>
                <a:ea typeface="+mn-ea"/>
                <a:cs typeface="+mn-cs"/>
              </a:rPr>
              <a:t>….</a:t>
            </a:r>
          </a:p>
          <a:p>
            <a:pPr marL="914400" lvl="1" indent="-457200" algn="l">
              <a:spcBef>
                <a:spcPct val="20000"/>
              </a:spcBef>
              <a:buClr>
                <a:srgbClr val="2D4E6F"/>
              </a:buClr>
              <a:buFont typeface="Wingdings" pitchFamily="2" charset="2"/>
              <a:buChar char="§"/>
            </a:pPr>
            <a:r>
              <a:rPr lang="en-US" sz="2200" b="0" kern="0" dirty="0" smtClean="0">
                <a:latin typeface="+mn-lt"/>
              </a:rPr>
              <a:t>….</a:t>
            </a:r>
            <a:endParaRPr kumimoji="0" lang="en-US" sz="2200" b="0" i="0" u="none" strike="noStrike" kern="0" cap="none" spc="0" normalizeH="0" baseline="0" noProof="0" dirty="0" smtClean="0">
              <a:ln>
                <a:noFill/>
              </a:ln>
              <a:solidFill>
                <a:srgbClr val="000000"/>
              </a:solidFill>
              <a:effectLst/>
              <a:uLnTx/>
              <a:uFillTx/>
              <a:latin typeface="+mn-lt"/>
              <a:ea typeface="+mn-ea"/>
              <a:cs typeface="+mn-cs"/>
            </a:endParaRPr>
          </a:p>
        </p:txBody>
      </p:sp>
      <p:sp>
        <p:nvSpPr>
          <p:cNvPr id="5" name="TextBox 4"/>
          <p:cNvSpPr txBox="1"/>
          <p:nvPr/>
        </p:nvSpPr>
        <p:spPr>
          <a:xfrm>
            <a:off x="1681669" y="4839855"/>
            <a:ext cx="6723422" cy="584775"/>
          </a:xfrm>
          <a:prstGeom prst="rect">
            <a:avLst/>
          </a:prstGeom>
          <a:noFill/>
        </p:spPr>
        <p:txBody>
          <a:bodyPr wrap="square" rtlCol="0">
            <a:spAutoFit/>
          </a:bodyPr>
          <a:lstStyle/>
          <a:p>
            <a:r>
              <a:rPr lang="en-US" sz="1600" i="1" dirty="0" err="1" smtClean="0"/>
              <a:t>Clarin</a:t>
            </a:r>
            <a:r>
              <a:rPr lang="en-US" sz="1600" i="1" dirty="0" smtClean="0"/>
              <a:t> will need to make statements on how to deal with these formats (inclusion versus </a:t>
            </a:r>
            <a:r>
              <a:rPr lang="en-US" sz="1600" i="1" dirty="0" err="1" smtClean="0"/>
              <a:t>curation</a:t>
            </a:r>
            <a:r>
              <a:rPr lang="en-US" sz="1600" i="1" dirty="0" smtClean="0"/>
              <a:t>)</a:t>
            </a:r>
            <a:endParaRPr lang="en-US" sz="1600" i="1"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endParaRPr lang="en-GB" dirty="0" smtClean="0"/>
          </a:p>
        </p:txBody>
      </p:sp>
      <p:sp>
        <p:nvSpPr>
          <p:cNvPr id="10243" name="Rectangle 3"/>
          <p:cNvSpPr>
            <a:spLocks noGrp="1" noChangeArrowheads="1"/>
          </p:cNvSpPr>
          <p:nvPr>
            <p:ph type="body" idx="1"/>
          </p:nvPr>
        </p:nvSpPr>
        <p:spPr>
          <a:xfrm>
            <a:off x="2244427" y="3124215"/>
            <a:ext cx="4359564" cy="635000"/>
          </a:xfrm>
        </p:spPr>
        <p:txBody>
          <a:bodyPr/>
          <a:lstStyle/>
          <a:p>
            <a:pPr marL="457200" indent="-457200" eaLnBrk="1" hangingPunct="1">
              <a:buNone/>
            </a:pPr>
            <a:r>
              <a:rPr lang="en-US" sz="2200" dirty="0" smtClean="0"/>
              <a:t>Thank you for your attention</a:t>
            </a:r>
          </a:p>
          <a:p>
            <a:pPr marL="457200" indent="-457200" eaLnBrk="1" hangingPunct="1"/>
            <a:endParaRPr lang="en-US" sz="2000" dirty="0" smtClean="0"/>
          </a:p>
          <a:p>
            <a:pPr marL="1257300" lvl="2" indent="-457200" eaLnBrk="1" hangingPunct="1">
              <a:buNone/>
            </a:pPr>
            <a:endParaRPr lang="en-US" sz="1800" dirty="0" smtClean="0"/>
          </a:p>
          <a:p>
            <a:pPr marL="857250" lvl="1" indent="-457200" eaLnBrk="1" hangingPunct="1"/>
            <a:endParaRPr lang="en-US" sz="1400" dirty="0" smtClean="0"/>
          </a:p>
          <a:p>
            <a:pPr marL="857250" lvl="1" indent="-457200" eaLnBrk="1" hangingPunct="1"/>
            <a:endParaRPr lang="en-US" sz="1400" dirty="0" smtClean="0"/>
          </a:p>
          <a:p>
            <a:pPr marL="857250" lvl="1" indent="-457200" eaLnBrk="1" hangingPunct="1"/>
            <a:endParaRPr lang="en-US" sz="1400" dirty="0" smtClean="0"/>
          </a:p>
          <a:p>
            <a:pPr marL="857250" lvl="1" indent="-457200" eaLnBrk="1" hangingPunct="1"/>
            <a:endParaRPr lang="en-US" sz="2000" dirty="0" smtClean="0"/>
          </a:p>
          <a:p>
            <a:pPr marL="1257300" lvl="2" indent="-457200" eaLnBrk="1" hangingPunct="1"/>
            <a:endParaRPr lang="en-US" sz="1600" dirty="0" smtClean="0"/>
          </a:p>
          <a:p>
            <a:pPr marL="876300" lvl="1" indent="-419100" eaLnBrk="1" hangingPunct="1"/>
            <a:endParaRPr lang="en-US" sz="800" dirty="0" smtClean="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p:nvPr>
        </p:nvSpPr>
        <p:spPr>
          <a:xfrm>
            <a:off x="5029200" y="533400"/>
            <a:ext cx="3733800" cy="1066800"/>
          </a:xfrm>
        </p:spPr>
        <p:txBody>
          <a:bodyPr/>
          <a:lstStyle/>
          <a:p>
            <a:pPr eaLnBrk="1" hangingPunct="1"/>
            <a:r>
              <a:rPr lang="en-US" smtClean="0"/>
              <a:t>ISO process</a:t>
            </a:r>
          </a:p>
        </p:txBody>
      </p:sp>
      <p:sp>
        <p:nvSpPr>
          <p:cNvPr id="73731" name="Content Placeholder 2"/>
          <p:cNvSpPr>
            <a:spLocks noGrp="1"/>
          </p:cNvSpPr>
          <p:nvPr>
            <p:ph idx="1"/>
          </p:nvPr>
        </p:nvSpPr>
        <p:spPr>
          <a:xfrm>
            <a:off x="5029200" y="2209800"/>
            <a:ext cx="3810000" cy="2971800"/>
          </a:xfrm>
        </p:spPr>
        <p:txBody>
          <a:bodyPr>
            <a:normAutofit/>
          </a:bodyPr>
          <a:lstStyle/>
          <a:p>
            <a:pPr eaLnBrk="1" hangingPunct="1">
              <a:lnSpc>
                <a:spcPct val="90000"/>
              </a:lnSpc>
              <a:buFontTx/>
              <a:buNone/>
            </a:pPr>
            <a:r>
              <a:rPr lang="en-US" sz="1400" smtClean="0"/>
              <a:t>CD = Committee Draft</a:t>
            </a:r>
          </a:p>
          <a:p>
            <a:pPr eaLnBrk="1" hangingPunct="1">
              <a:lnSpc>
                <a:spcPct val="90000"/>
              </a:lnSpc>
              <a:buFontTx/>
              <a:buNone/>
            </a:pPr>
            <a:r>
              <a:rPr lang="en-US" sz="1400" smtClean="0"/>
              <a:t>DIS = Draft International Standard</a:t>
            </a:r>
          </a:p>
          <a:p>
            <a:pPr eaLnBrk="1" hangingPunct="1">
              <a:lnSpc>
                <a:spcPct val="90000"/>
              </a:lnSpc>
              <a:buFontTx/>
              <a:buNone/>
            </a:pPr>
            <a:r>
              <a:rPr lang="en-US" sz="1400" smtClean="0"/>
              <a:t>DPAS = Draft Publicly Available Specification </a:t>
            </a:r>
          </a:p>
          <a:p>
            <a:pPr eaLnBrk="1" hangingPunct="1">
              <a:lnSpc>
                <a:spcPct val="90000"/>
              </a:lnSpc>
              <a:buFontTx/>
              <a:buNone/>
            </a:pPr>
            <a:r>
              <a:rPr lang="en-US" sz="1400" smtClean="0"/>
              <a:t>DTR = Draft Technical Report </a:t>
            </a:r>
          </a:p>
          <a:p>
            <a:pPr eaLnBrk="1" hangingPunct="1">
              <a:lnSpc>
                <a:spcPct val="90000"/>
              </a:lnSpc>
              <a:buFontTx/>
              <a:buNone/>
            </a:pPr>
            <a:r>
              <a:rPr lang="en-US" sz="1400" smtClean="0"/>
              <a:t>DTS = Draft Technical Specification</a:t>
            </a:r>
          </a:p>
          <a:p>
            <a:pPr eaLnBrk="1" hangingPunct="1">
              <a:lnSpc>
                <a:spcPct val="90000"/>
              </a:lnSpc>
              <a:buFontTx/>
              <a:buNone/>
            </a:pPr>
            <a:r>
              <a:rPr lang="en-US" sz="1400" smtClean="0"/>
              <a:t>FDIS = Final Draft International Standard</a:t>
            </a:r>
          </a:p>
          <a:p>
            <a:pPr eaLnBrk="1" hangingPunct="1">
              <a:lnSpc>
                <a:spcPct val="90000"/>
              </a:lnSpc>
              <a:buFontTx/>
              <a:buNone/>
            </a:pPr>
            <a:r>
              <a:rPr lang="en-US" sz="1400" smtClean="0"/>
              <a:t>IS = International Standard</a:t>
            </a:r>
          </a:p>
          <a:p>
            <a:pPr eaLnBrk="1" hangingPunct="1">
              <a:lnSpc>
                <a:spcPct val="90000"/>
              </a:lnSpc>
              <a:buFontTx/>
              <a:buNone/>
            </a:pPr>
            <a:r>
              <a:rPr lang="en-US" sz="1400" smtClean="0"/>
              <a:t>NP = New Work Item Proposal</a:t>
            </a:r>
          </a:p>
          <a:p>
            <a:pPr eaLnBrk="1" hangingPunct="1">
              <a:lnSpc>
                <a:spcPct val="90000"/>
              </a:lnSpc>
              <a:buFontTx/>
              <a:buNone/>
            </a:pPr>
            <a:r>
              <a:rPr lang="en-US" sz="1400" smtClean="0"/>
              <a:t>PAS = Publicly Available Specification</a:t>
            </a:r>
          </a:p>
          <a:p>
            <a:pPr eaLnBrk="1" hangingPunct="1">
              <a:lnSpc>
                <a:spcPct val="90000"/>
              </a:lnSpc>
              <a:buFontTx/>
              <a:buNone/>
            </a:pPr>
            <a:r>
              <a:rPr lang="en-US" sz="1400" smtClean="0"/>
              <a:t>TR = Technical Report </a:t>
            </a:r>
          </a:p>
          <a:p>
            <a:pPr eaLnBrk="1" hangingPunct="1">
              <a:lnSpc>
                <a:spcPct val="90000"/>
              </a:lnSpc>
              <a:buFontTx/>
              <a:buNone/>
            </a:pPr>
            <a:r>
              <a:rPr lang="en-US" sz="1400" smtClean="0"/>
              <a:t>TS = Technical Specification</a:t>
            </a:r>
          </a:p>
          <a:p>
            <a:pPr eaLnBrk="1" hangingPunct="1">
              <a:lnSpc>
                <a:spcPct val="90000"/>
              </a:lnSpc>
              <a:buFontTx/>
              <a:buNone/>
            </a:pPr>
            <a:r>
              <a:rPr lang="en-US" sz="1400" smtClean="0"/>
              <a:t>WD = Working Draft</a:t>
            </a:r>
          </a:p>
        </p:txBody>
      </p:sp>
      <p:pic>
        <p:nvPicPr>
          <p:cNvPr id="73732" name="Picture 3"/>
          <p:cNvPicPr>
            <a:picLocks noChangeAspect="1"/>
          </p:cNvPicPr>
          <p:nvPr/>
        </p:nvPicPr>
        <p:blipFill>
          <a:blip r:embed="rId2"/>
          <a:srcRect/>
          <a:stretch>
            <a:fillRect/>
          </a:stretch>
        </p:blipFill>
        <p:spPr bwMode="auto">
          <a:xfrm>
            <a:off x="0" y="0"/>
            <a:ext cx="4751388"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7" name="Rectangle 3"/>
          <p:cNvSpPr>
            <a:spLocks noGrp="1" noChangeArrowheads="1"/>
          </p:cNvSpPr>
          <p:nvPr>
            <p:ph type="body" idx="1"/>
          </p:nvPr>
        </p:nvSpPr>
        <p:spPr/>
        <p:txBody>
          <a:bodyPr/>
          <a:lstStyle/>
          <a:p>
            <a:pPr marL="457200" indent="-457200" eaLnBrk="1" hangingPunct="1"/>
            <a:r>
              <a:rPr lang="en-US" sz="2200" dirty="0" smtClean="0"/>
              <a:t>Expected practices and interface descriptions</a:t>
            </a:r>
          </a:p>
          <a:p>
            <a:pPr marL="857250" lvl="1" indent="-457200" eaLnBrk="1" hangingPunct="1"/>
            <a:r>
              <a:rPr lang="en-US" sz="1800" dirty="0" smtClean="0"/>
              <a:t>SOAP </a:t>
            </a:r>
            <a:r>
              <a:rPr lang="en-US" sz="1800" dirty="0" smtClean="0">
                <a:sym typeface="Wingdings" pitchFamily="2" charset="2"/>
              </a:rPr>
              <a:t> WSDL</a:t>
            </a:r>
          </a:p>
          <a:p>
            <a:pPr marL="857250" lvl="1" indent="-457200" eaLnBrk="1" hangingPunct="1"/>
            <a:r>
              <a:rPr lang="en-US" sz="1800" dirty="0" smtClean="0">
                <a:sym typeface="Wingdings" pitchFamily="2" charset="2"/>
              </a:rPr>
              <a:t>XML-RPC  WSDL</a:t>
            </a:r>
          </a:p>
          <a:p>
            <a:pPr marL="857250" lvl="1" indent="-457200" eaLnBrk="1" hangingPunct="1"/>
            <a:r>
              <a:rPr lang="en-US" sz="1800" dirty="0" smtClean="0">
                <a:sym typeface="Wingdings" pitchFamily="2" charset="2"/>
              </a:rPr>
              <a:t>REST  WADL, WSDL</a:t>
            </a:r>
            <a:endParaRPr lang="en-US" sz="1800" dirty="0" smtClean="0"/>
          </a:p>
          <a:p>
            <a:pPr marL="457200" indent="-457200" eaLnBrk="1" hangingPunct="1"/>
            <a:r>
              <a:rPr lang="en-US" sz="2000" dirty="0" smtClean="0"/>
              <a:t>Currently web services from a number of organizations:</a:t>
            </a:r>
          </a:p>
          <a:p>
            <a:pPr marL="857250" lvl="1" indent="-457200" eaLnBrk="1" hangingPunct="1"/>
            <a:r>
              <a:rPr lang="en-US" sz="2000" dirty="0" smtClean="0"/>
              <a:t>RACAI</a:t>
            </a:r>
          </a:p>
          <a:p>
            <a:pPr marL="1257300" lvl="2" indent="-457200" eaLnBrk="1" hangingPunct="1"/>
            <a:r>
              <a:rPr lang="en-US" sz="1800" dirty="0" smtClean="0"/>
              <a:t>Tokenizing, lemmatizing, chunking, language identification,..</a:t>
            </a:r>
          </a:p>
          <a:p>
            <a:pPr marL="857250" lvl="1" indent="-457200" eaLnBrk="1" hangingPunct="1"/>
            <a:r>
              <a:rPr lang="en-US" sz="2000" dirty="0" smtClean="0"/>
              <a:t>UPF</a:t>
            </a:r>
          </a:p>
          <a:p>
            <a:pPr marL="1257300" lvl="2" indent="-457200" eaLnBrk="1" hangingPunct="1"/>
            <a:r>
              <a:rPr lang="en-US" sz="1800" dirty="0" smtClean="0"/>
              <a:t>Statistical services, concordance, querying, …</a:t>
            </a:r>
          </a:p>
          <a:p>
            <a:pPr marL="857250" lvl="1" indent="-457200" eaLnBrk="1" hangingPunct="1"/>
            <a:r>
              <a:rPr lang="en-US" sz="2000" dirty="0" smtClean="0"/>
              <a:t>Leipzig Linguistic Services</a:t>
            </a:r>
          </a:p>
          <a:p>
            <a:pPr marL="1257300" lvl="2" indent="-457200" eaLnBrk="1" hangingPunct="1"/>
            <a:r>
              <a:rPr lang="en-US" sz="1800" dirty="0" smtClean="0"/>
              <a:t>Sentence boundary detection, co-occurrence statistics, ..</a:t>
            </a:r>
          </a:p>
          <a:p>
            <a:pPr marL="857250" lvl="1" indent="-457200" eaLnBrk="1" hangingPunct="1"/>
            <a:r>
              <a:rPr lang="en-US" sz="2000" dirty="0" smtClean="0"/>
              <a:t>…</a:t>
            </a:r>
          </a:p>
        </p:txBody>
      </p:sp>
      <p:sp>
        <p:nvSpPr>
          <p:cNvPr id="5124" name="Rectangle 2"/>
          <p:cNvSpPr>
            <a:spLocks noGrp="1" noChangeArrowheads="1"/>
          </p:cNvSpPr>
          <p:nvPr>
            <p:ph type="title"/>
          </p:nvPr>
        </p:nvSpPr>
        <p:spPr/>
        <p:txBody>
          <a:bodyPr/>
          <a:lstStyle/>
          <a:p>
            <a:pPr eaLnBrk="1" hangingPunct="1"/>
            <a:r>
              <a:rPr lang="en-US" dirty="0" smtClean="0"/>
              <a:t>Web services</a:t>
            </a:r>
            <a:endParaRPr lang="en-GB" dirty="0" smtClean="0"/>
          </a:p>
        </p:txBody>
      </p:sp>
      <p:sp>
        <p:nvSpPr>
          <p:cNvPr id="9" name="TextBox 8"/>
          <p:cNvSpPr txBox="1"/>
          <p:nvPr/>
        </p:nvSpPr>
        <p:spPr>
          <a:xfrm>
            <a:off x="2564540" y="5514088"/>
            <a:ext cx="5969904" cy="338554"/>
          </a:xfrm>
          <a:prstGeom prst="rect">
            <a:avLst/>
          </a:prstGeom>
          <a:noFill/>
        </p:spPr>
        <p:txBody>
          <a:bodyPr wrap="none" rtlCol="0">
            <a:spAutoFit/>
          </a:bodyPr>
          <a:lstStyle/>
          <a:p>
            <a:r>
              <a:rPr lang="en-US" sz="1600" i="1" dirty="0" smtClean="0"/>
              <a:t>Currently available services are listed in CLARIN inventory </a:t>
            </a:r>
            <a:endParaRPr lang="en-US" sz="1600" i="1"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7" name="Rectangle 3"/>
          <p:cNvSpPr>
            <a:spLocks noGrp="1" noChangeArrowheads="1"/>
          </p:cNvSpPr>
          <p:nvPr>
            <p:ph type="body" idx="1"/>
          </p:nvPr>
        </p:nvSpPr>
        <p:spPr/>
        <p:txBody>
          <a:bodyPr/>
          <a:lstStyle/>
          <a:p>
            <a:pPr marL="457200" indent="-457200" eaLnBrk="1" hangingPunct="1"/>
            <a:r>
              <a:rPr lang="en-US" sz="2200" dirty="0" smtClean="0"/>
              <a:t>Web service will be registered using CMD Infrastructure.</a:t>
            </a:r>
          </a:p>
          <a:p>
            <a:pPr marL="857250" lvl="1" indent="-457200" eaLnBrk="1" hangingPunct="1"/>
            <a:r>
              <a:rPr lang="en-US" sz="1800" dirty="0" smtClean="0"/>
              <a:t>All services are registered using CLARIN metadata</a:t>
            </a:r>
          </a:p>
          <a:p>
            <a:pPr marL="857250" lvl="1" indent="-457200" eaLnBrk="1" hangingPunct="1"/>
            <a:r>
              <a:rPr lang="en-US" sz="1800" dirty="0" smtClean="0"/>
              <a:t>Metadata serves as the basis for profile matching</a:t>
            </a:r>
          </a:p>
        </p:txBody>
      </p:sp>
      <p:sp>
        <p:nvSpPr>
          <p:cNvPr id="5124" name="Rectangle 2"/>
          <p:cNvSpPr>
            <a:spLocks noGrp="1" noChangeArrowheads="1"/>
          </p:cNvSpPr>
          <p:nvPr>
            <p:ph type="title"/>
          </p:nvPr>
        </p:nvSpPr>
        <p:spPr/>
        <p:txBody>
          <a:bodyPr/>
          <a:lstStyle/>
          <a:p>
            <a:pPr eaLnBrk="1" hangingPunct="1"/>
            <a:r>
              <a:rPr lang="en-US" dirty="0" smtClean="0"/>
              <a:t>Web service registration</a:t>
            </a:r>
            <a:endParaRPr lang="en-GB" dirty="0" smtClean="0"/>
          </a:p>
        </p:txBody>
      </p:sp>
      <p:grpSp>
        <p:nvGrpSpPr>
          <p:cNvPr id="3078" name="Group 6"/>
          <p:cNvGrpSpPr>
            <a:grpSpLocks noChangeAspect="1"/>
          </p:cNvGrpSpPr>
          <p:nvPr/>
        </p:nvGrpSpPr>
        <p:grpSpPr bwMode="auto">
          <a:xfrm>
            <a:off x="685799" y="2466109"/>
            <a:ext cx="7229909" cy="4080741"/>
            <a:chOff x="3659" y="1955"/>
            <a:chExt cx="7200" cy="4064"/>
          </a:xfrm>
        </p:grpSpPr>
        <p:sp>
          <p:nvSpPr>
            <p:cNvPr id="3079" name="AutoShape 7"/>
            <p:cNvSpPr>
              <a:spLocks noChangeAspect="1" noChangeArrowheads="1"/>
            </p:cNvSpPr>
            <p:nvPr/>
          </p:nvSpPr>
          <p:spPr bwMode="auto">
            <a:xfrm>
              <a:off x="3659" y="1955"/>
              <a:ext cx="7200" cy="40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3080" name="Picture 8"/>
            <p:cNvPicPr>
              <a:picLocks noChangeAspect="1" noChangeArrowheads="1"/>
            </p:cNvPicPr>
            <p:nvPr/>
          </p:nvPicPr>
          <p:blipFill>
            <a:blip r:embed="rId3"/>
            <a:srcRect/>
            <a:stretch>
              <a:fillRect/>
            </a:stretch>
          </p:blipFill>
          <p:spPr bwMode="auto">
            <a:xfrm>
              <a:off x="3975" y="2033"/>
              <a:ext cx="6668" cy="3113"/>
            </a:xfrm>
            <a:prstGeom prst="rect">
              <a:avLst/>
            </a:prstGeom>
            <a:noFill/>
          </p:spPr>
        </p:pic>
        <p:sp>
          <p:nvSpPr>
            <p:cNvPr id="3081" name="Text Box 9"/>
            <p:cNvSpPr txBox="1">
              <a:spLocks noChangeArrowheads="1"/>
            </p:cNvSpPr>
            <p:nvPr/>
          </p:nvSpPr>
          <p:spPr bwMode="auto">
            <a:xfrm>
              <a:off x="4003" y="5159"/>
              <a:ext cx="6661" cy="76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en-GB" sz="900" b="0" i="1" u="none" strike="noStrike" cap="none" normalizeH="0" baseline="0" smtClean="0">
                  <a:ln>
                    <a:noFill/>
                  </a:ln>
                  <a:solidFill>
                    <a:schemeClr val="tx1"/>
                  </a:solidFill>
                  <a:effectLst/>
                  <a:latin typeface="Arial" pitchFamily="34" charset="0"/>
                  <a:cs typeface="Arial" pitchFamily="34" charset="0"/>
                </a:rPr>
                <a:t>This figure indicates the principle of profile matching. A resource can be consumed by a succeeding processing step if the functional characteristics of the resource description map with those that are specified for the input of the tool or web service. The tool or web service will create additional metadata so that for the next processing step the same argument holds.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078"/>
                                        </p:tgtEl>
                                        <p:attrNameLst>
                                          <p:attrName>style.visibility</p:attrName>
                                        </p:attrNameLst>
                                      </p:cBhvr>
                                      <p:to>
                                        <p:strVal val="visible"/>
                                      </p:to>
                                    </p:set>
                                    <p:animEffect transition="in" filter="dissolve">
                                      <p:cBhvr>
                                        <p:cTn id="7" dur="500"/>
                                        <p:tgtEl>
                                          <p:spTgt spid="30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7" name="Rectangle 3"/>
          <p:cNvSpPr>
            <a:spLocks noGrp="1" noChangeArrowheads="1"/>
          </p:cNvSpPr>
          <p:nvPr>
            <p:ph type="body" idx="1"/>
          </p:nvPr>
        </p:nvSpPr>
        <p:spPr>
          <a:xfrm>
            <a:off x="304800" y="1295400"/>
            <a:ext cx="8534400" cy="2066636"/>
          </a:xfrm>
        </p:spPr>
        <p:txBody>
          <a:bodyPr/>
          <a:lstStyle/>
          <a:p>
            <a:pPr marL="457200" indent="-457200" eaLnBrk="1" hangingPunct="1"/>
            <a:r>
              <a:rPr lang="en-US" sz="2200" dirty="0" smtClean="0"/>
              <a:t>Currently a number of WFMS are in use:</a:t>
            </a:r>
          </a:p>
          <a:p>
            <a:pPr marL="857250" lvl="1" indent="-457200" eaLnBrk="1" hangingPunct="1"/>
            <a:r>
              <a:rPr lang="en-US" sz="2000" dirty="0" smtClean="0"/>
              <a:t>GATE</a:t>
            </a:r>
          </a:p>
          <a:p>
            <a:pPr marL="857250" lvl="1" indent="-457200" eaLnBrk="1" hangingPunct="1"/>
            <a:r>
              <a:rPr lang="en-US" sz="2000" dirty="0" smtClean="0"/>
              <a:t>UIMA</a:t>
            </a:r>
          </a:p>
          <a:p>
            <a:pPr marL="857250" lvl="1" indent="-457200" eaLnBrk="1" hangingPunct="1"/>
            <a:r>
              <a:rPr lang="en-US" sz="2000" dirty="0" err="1" smtClean="0"/>
              <a:t>Taverna</a:t>
            </a:r>
            <a:endParaRPr lang="en-US" sz="2000" dirty="0" smtClean="0"/>
          </a:p>
          <a:p>
            <a:pPr marL="857250" lvl="1" indent="-457200" eaLnBrk="1" hangingPunct="1"/>
            <a:r>
              <a:rPr lang="en-US" sz="2000" dirty="0" smtClean="0"/>
              <a:t>JBPM based systems</a:t>
            </a:r>
          </a:p>
          <a:p>
            <a:pPr marL="857250" lvl="1" indent="-457200" eaLnBrk="1" hangingPunct="1"/>
            <a:endParaRPr lang="en-US" sz="2000" dirty="0" smtClean="0"/>
          </a:p>
        </p:txBody>
      </p:sp>
      <p:sp>
        <p:nvSpPr>
          <p:cNvPr id="5124" name="Rectangle 2"/>
          <p:cNvSpPr>
            <a:spLocks noGrp="1" noChangeArrowheads="1"/>
          </p:cNvSpPr>
          <p:nvPr>
            <p:ph type="title"/>
          </p:nvPr>
        </p:nvSpPr>
        <p:spPr/>
        <p:txBody>
          <a:bodyPr/>
          <a:lstStyle/>
          <a:p>
            <a:pPr eaLnBrk="1" hangingPunct="1"/>
            <a:r>
              <a:rPr lang="en-US" dirty="0" smtClean="0"/>
              <a:t>Workflow</a:t>
            </a:r>
            <a:endParaRPr lang="en-GB" dirty="0" smtClean="0"/>
          </a:p>
        </p:txBody>
      </p:sp>
      <p:sp>
        <p:nvSpPr>
          <p:cNvPr id="4" name="TextBox 3"/>
          <p:cNvSpPr txBox="1"/>
          <p:nvPr/>
        </p:nvSpPr>
        <p:spPr>
          <a:xfrm>
            <a:off x="2127473" y="3546763"/>
            <a:ext cx="4144083" cy="338554"/>
          </a:xfrm>
          <a:prstGeom prst="rect">
            <a:avLst/>
          </a:prstGeom>
          <a:noFill/>
        </p:spPr>
        <p:txBody>
          <a:bodyPr wrap="none" rtlCol="0">
            <a:spAutoFit/>
          </a:bodyPr>
          <a:lstStyle/>
          <a:p>
            <a:r>
              <a:rPr lang="en-US" sz="1600" b="0" i="1" dirty="0" err="1" smtClean="0"/>
              <a:t>Clarin</a:t>
            </a:r>
            <a:r>
              <a:rPr lang="en-US" sz="1600" b="0" i="1" dirty="0" smtClean="0"/>
              <a:t> claims no preference to any of these.</a:t>
            </a:r>
            <a:endParaRPr lang="en-US" sz="1600" b="0" i="1" dirty="0"/>
          </a:p>
        </p:txBody>
      </p:sp>
      <p:sp>
        <p:nvSpPr>
          <p:cNvPr id="7" name="Rectangle 3"/>
          <p:cNvSpPr txBox="1">
            <a:spLocks noChangeArrowheads="1"/>
          </p:cNvSpPr>
          <p:nvPr/>
        </p:nvSpPr>
        <p:spPr bwMode="auto">
          <a:xfrm>
            <a:off x="304804" y="4352482"/>
            <a:ext cx="8534400" cy="1498714"/>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marL="857250" marR="0" lvl="1" indent="-457200" algn="l" defTabSz="914400" rtl="0" eaLnBrk="1" fontAlgn="base" latinLnBrk="0" hangingPunct="1">
              <a:lnSpc>
                <a:spcPct val="100000"/>
              </a:lnSpc>
              <a:spcBef>
                <a:spcPct val="20000"/>
              </a:spcBef>
              <a:spcAft>
                <a:spcPct val="0"/>
              </a:spcAft>
              <a:buClr>
                <a:srgbClr val="2D4E6F"/>
              </a:buClr>
              <a:buSzTx/>
              <a:tabLst/>
              <a:defRPr/>
            </a:pPr>
            <a:r>
              <a:rPr kumimoji="0" lang="en-US" sz="2000" b="0" i="0" u="none" strike="noStrike" kern="0" cap="none" spc="0" normalizeH="0" baseline="0" noProof="0" dirty="0" smtClean="0">
                <a:ln>
                  <a:noFill/>
                </a:ln>
                <a:solidFill>
                  <a:srgbClr val="000000"/>
                </a:solidFill>
                <a:effectLst/>
                <a:uLnTx/>
                <a:uFillTx/>
                <a:latin typeface="+mn-lt"/>
              </a:rPr>
              <a:t>Human task support</a:t>
            </a:r>
          </a:p>
          <a:p>
            <a:pPr marL="1314450" lvl="2" indent="-457200" algn="l">
              <a:spcBef>
                <a:spcPct val="20000"/>
              </a:spcBef>
              <a:buClr>
                <a:srgbClr val="2D4E6F"/>
              </a:buClr>
              <a:buFont typeface="Wingdings" pitchFamily="2" charset="2"/>
              <a:buChar char="§"/>
            </a:pPr>
            <a:r>
              <a:rPr lang="en-US" sz="2000" b="0" kern="0" dirty="0" smtClean="0">
                <a:latin typeface="+mn-lt"/>
              </a:rPr>
              <a:t>Some tasks require human interaction, e.g. manual annotation</a:t>
            </a:r>
            <a:endParaRPr kumimoji="0" lang="en-US" sz="2000" b="0" i="0" u="none" strike="noStrike" kern="0" cap="none" spc="0" normalizeH="0" baseline="0" noProof="0" dirty="0" smtClean="0">
              <a:ln>
                <a:noFill/>
              </a:ln>
              <a:solidFill>
                <a:srgbClr val="000000"/>
              </a:solidFill>
              <a:effectLst/>
              <a:uLnTx/>
              <a:uFillTx/>
              <a:latin typeface="+mn-lt"/>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7" name="Rectangle 3"/>
          <p:cNvSpPr>
            <a:spLocks noGrp="1" noChangeArrowheads="1"/>
          </p:cNvSpPr>
          <p:nvPr>
            <p:ph type="body" idx="1"/>
          </p:nvPr>
        </p:nvSpPr>
        <p:spPr>
          <a:xfrm>
            <a:off x="304800" y="1295400"/>
            <a:ext cx="8534400" cy="1900382"/>
          </a:xfrm>
        </p:spPr>
        <p:txBody>
          <a:bodyPr/>
          <a:lstStyle/>
          <a:p>
            <a:pPr marL="457200" indent="-457200" eaLnBrk="1" hangingPunct="1"/>
            <a:r>
              <a:rPr lang="en-US" sz="2200" dirty="0" smtClean="0"/>
              <a:t>Web service interactions are governed by 2 guiding CLARIN principles</a:t>
            </a:r>
          </a:p>
          <a:p>
            <a:pPr marL="857250" lvl="1" indent="-457200" eaLnBrk="1" hangingPunct="1"/>
            <a:r>
              <a:rPr lang="en-US" sz="2000" dirty="0" smtClean="0"/>
              <a:t>Each resource is associated with standoff XML metadata (CMD)</a:t>
            </a:r>
          </a:p>
          <a:p>
            <a:pPr marL="857250" lvl="1" indent="-457200" eaLnBrk="1" hangingPunct="1"/>
            <a:r>
              <a:rPr lang="en-US" sz="2000" dirty="0" smtClean="0"/>
              <a:t>Each resource must provide provenance data</a:t>
            </a:r>
            <a:endParaRPr lang="en-US" sz="2000" dirty="0" smtClean="0"/>
          </a:p>
        </p:txBody>
      </p:sp>
      <p:sp>
        <p:nvSpPr>
          <p:cNvPr id="5124" name="Rectangle 2"/>
          <p:cNvSpPr>
            <a:spLocks noGrp="1" noChangeArrowheads="1"/>
          </p:cNvSpPr>
          <p:nvPr>
            <p:ph type="title"/>
          </p:nvPr>
        </p:nvSpPr>
        <p:spPr/>
        <p:txBody>
          <a:bodyPr/>
          <a:lstStyle/>
          <a:p>
            <a:pPr eaLnBrk="1" hangingPunct="1"/>
            <a:r>
              <a:rPr lang="en-US" dirty="0" smtClean="0"/>
              <a:t>Principles</a:t>
            </a:r>
            <a:endParaRPr lang="en-GB" dirty="0" smtClean="0"/>
          </a:p>
        </p:txBody>
      </p:sp>
      <p:sp>
        <p:nvSpPr>
          <p:cNvPr id="54" name="Rectangle 3"/>
          <p:cNvSpPr txBox="1">
            <a:spLocks noChangeArrowheads="1"/>
          </p:cNvSpPr>
          <p:nvPr/>
        </p:nvSpPr>
        <p:spPr bwMode="auto">
          <a:xfrm>
            <a:off x="244770" y="3609046"/>
            <a:ext cx="8534400" cy="1900382"/>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marL="457200" marR="0" lvl="0" indent="-457200" algn="l" defTabSz="914400" rtl="0" eaLnBrk="1" fontAlgn="base" latinLnBrk="0" hangingPunct="1">
              <a:lnSpc>
                <a:spcPct val="100000"/>
              </a:lnSpc>
              <a:spcBef>
                <a:spcPct val="20000"/>
              </a:spcBef>
              <a:spcAft>
                <a:spcPct val="0"/>
              </a:spcAft>
              <a:buClr>
                <a:srgbClr val="2D4E6F"/>
              </a:buClr>
              <a:buSzTx/>
              <a:tabLst/>
              <a:defRPr/>
            </a:pPr>
            <a:r>
              <a:rPr lang="en-US" sz="2200" b="0" kern="0" dirty="0" smtClean="0">
                <a:latin typeface="+mn-lt"/>
              </a:rPr>
              <a:t>The data that results from web service invocations </a:t>
            </a:r>
            <a:r>
              <a:rPr lang="en-US" sz="2200" b="0" kern="0" dirty="0" smtClean="0">
                <a:solidFill>
                  <a:srgbClr val="FF0000"/>
                </a:solidFill>
                <a:latin typeface="+mn-lt"/>
              </a:rPr>
              <a:t>must</a:t>
            </a:r>
            <a:r>
              <a:rPr lang="en-US" sz="2200" b="0" kern="0" dirty="0" smtClean="0">
                <a:latin typeface="+mn-lt"/>
              </a:rPr>
              <a:t> follow this and provide proper metadata and provenance data</a:t>
            </a:r>
            <a:endParaRPr kumimoji="0" lang="en-US" sz="2000" b="0" i="0" u="none" strike="noStrike" kern="0" cap="none" spc="0" normalizeH="0" baseline="0" noProof="0" dirty="0" smtClean="0">
              <a:ln>
                <a:noFill/>
              </a:ln>
              <a:solidFill>
                <a:srgbClr val="000000"/>
              </a:solidFill>
              <a:effectLst/>
              <a:uLnTx/>
              <a:uFillTx/>
              <a:latin typeface="+mn-lt"/>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Rectangle 51"/>
          <p:cNvSpPr/>
          <p:nvPr/>
        </p:nvSpPr>
        <p:spPr bwMode="auto">
          <a:xfrm>
            <a:off x="0" y="0"/>
            <a:ext cx="9144000" cy="6858000"/>
          </a:xfrm>
          <a:prstGeom prst="rect">
            <a:avLst/>
          </a:prstGeom>
          <a:solidFill>
            <a:schemeClr val="bg1"/>
          </a:solidFill>
          <a:ln w="9525" cap="flat" cmpd="sng" algn="ctr">
            <a:noFill/>
            <a:prstDash val="solid"/>
            <a:round/>
            <a:headEnd type="none" w="med" len="med"/>
            <a:tailEnd type="none" w="med" len="med"/>
          </a:ln>
          <a:effectLst/>
        </p:spPr>
        <p:txBody>
          <a:bodyPr vert="horz" wrap="square" lIns="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smtClean="0">
              <a:ln>
                <a:noFill/>
              </a:ln>
              <a:solidFill>
                <a:srgbClr val="000000"/>
              </a:solidFill>
              <a:effectLst/>
              <a:latin typeface="Arial" pitchFamily="34" charset="0"/>
            </a:endParaRPr>
          </a:p>
        </p:txBody>
      </p:sp>
      <p:grpSp>
        <p:nvGrpSpPr>
          <p:cNvPr id="107" name="Group 106"/>
          <p:cNvGrpSpPr/>
          <p:nvPr/>
        </p:nvGrpSpPr>
        <p:grpSpPr>
          <a:xfrm>
            <a:off x="4066309" y="1714500"/>
            <a:ext cx="1609221" cy="826595"/>
            <a:chOff x="4343400" y="2133600"/>
            <a:chExt cx="1676400" cy="914400"/>
          </a:xfrm>
        </p:grpSpPr>
        <p:sp>
          <p:nvSpPr>
            <p:cNvPr id="134" name="Flowchart: Process 133"/>
            <p:cNvSpPr/>
            <p:nvPr/>
          </p:nvSpPr>
          <p:spPr>
            <a:xfrm>
              <a:off x="4343400" y="2133600"/>
              <a:ext cx="1676400" cy="914400"/>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b="0"/>
            </a:p>
          </p:txBody>
        </p:sp>
        <p:sp>
          <p:nvSpPr>
            <p:cNvPr id="135" name="TextBox 13"/>
            <p:cNvSpPr txBox="1"/>
            <p:nvPr/>
          </p:nvSpPr>
          <p:spPr>
            <a:xfrm>
              <a:off x="4706850" y="2286000"/>
              <a:ext cx="903762" cy="374517"/>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0" dirty="0" smtClean="0"/>
                <a:t>Service</a:t>
              </a:r>
              <a:endParaRPr lang="en-US" sz="1600" b="0" dirty="0"/>
            </a:p>
          </p:txBody>
        </p:sp>
      </p:grpSp>
      <p:grpSp>
        <p:nvGrpSpPr>
          <p:cNvPr id="113" name="Group 112"/>
          <p:cNvGrpSpPr/>
          <p:nvPr/>
        </p:nvGrpSpPr>
        <p:grpSpPr>
          <a:xfrm>
            <a:off x="1551709" y="2247900"/>
            <a:ext cx="1295400" cy="762000"/>
            <a:chOff x="4343400" y="2133600"/>
            <a:chExt cx="1676400" cy="914400"/>
          </a:xfrm>
        </p:grpSpPr>
        <p:sp>
          <p:nvSpPr>
            <p:cNvPr id="132" name="Flowchart: Process 131"/>
            <p:cNvSpPr/>
            <p:nvPr/>
          </p:nvSpPr>
          <p:spPr>
            <a:xfrm>
              <a:off x="4343400" y="2133600"/>
              <a:ext cx="1676400" cy="914400"/>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b="0"/>
            </a:p>
          </p:txBody>
        </p:sp>
        <p:sp>
          <p:nvSpPr>
            <p:cNvPr id="133" name="TextBox 36"/>
            <p:cNvSpPr txBox="1"/>
            <p:nvPr/>
          </p:nvSpPr>
          <p:spPr>
            <a:xfrm>
              <a:off x="4581544" y="2217894"/>
              <a:ext cx="1384090" cy="627864"/>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0" dirty="0" smtClean="0"/>
                <a:t>Metadata </a:t>
              </a:r>
            </a:p>
            <a:p>
              <a:r>
                <a:rPr lang="en-US" sz="1400" b="0" dirty="0" smtClean="0"/>
                <a:t>component</a:t>
              </a:r>
              <a:endParaRPr lang="en-US" sz="1400" b="0" dirty="0"/>
            </a:p>
          </p:txBody>
        </p:sp>
      </p:grpSp>
      <p:grpSp>
        <p:nvGrpSpPr>
          <p:cNvPr id="114" name="Group 113"/>
          <p:cNvGrpSpPr/>
          <p:nvPr/>
        </p:nvGrpSpPr>
        <p:grpSpPr>
          <a:xfrm>
            <a:off x="6276109" y="342900"/>
            <a:ext cx="1609220" cy="826595"/>
            <a:chOff x="4343401" y="2133600"/>
            <a:chExt cx="1676400" cy="914400"/>
          </a:xfrm>
        </p:grpSpPr>
        <p:sp>
          <p:nvSpPr>
            <p:cNvPr id="130" name="Flowchart: Process 129"/>
            <p:cNvSpPr/>
            <p:nvPr/>
          </p:nvSpPr>
          <p:spPr>
            <a:xfrm>
              <a:off x="4343401" y="2133600"/>
              <a:ext cx="1676400" cy="914400"/>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b="0"/>
            </a:p>
          </p:txBody>
        </p:sp>
        <p:sp>
          <p:nvSpPr>
            <p:cNvPr id="131" name="TextBox 39"/>
            <p:cNvSpPr txBox="1"/>
            <p:nvPr/>
          </p:nvSpPr>
          <p:spPr>
            <a:xfrm>
              <a:off x="4581543" y="2217894"/>
              <a:ext cx="1331263" cy="646893"/>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0" dirty="0" smtClean="0"/>
                <a:t>Provenance</a:t>
              </a:r>
            </a:p>
            <a:p>
              <a:r>
                <a:rPr lang="en-US" sz="1600" b="0" dirty="0" smtClean="0"/>
                <a:t>component</a:t>
              </a:r>
              <a:endParaRPr lang="en-US" sz="1600" b="0" dirty="0"/>
            </a:p>
          </p:txBody>
        </p:sp>
      </p:grpSp>
      <p:cxnSp>
        <p:nvCxnSpPr>
          <p:cNvPr id="116" name="Straight Arrow Connector 115"/>
          <p:cNvCxnSpPr>
            <a:stCxn id="115" idx="2"/>
            <a:endCxn id="132" idx="1"/>
          </p:cNvCxnSpPr>
          <p:nvPr/>
        </p:nvCxnSpPr>
        <p:spPr>
          <a:xfrm rot="16200000" flipH="1">
            <a:off x="828215" y="1905405"/>
            <a:ext cx="942201" cy="504787"/>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grpSp>
        <p:nvGrpSpPr>
          <p:cNvPr id="155" name="Group 154"/>
          <p:cNvGrpSpPr/>
          <p:nvPr/>
        </p:nvGrpSpPr>
        <p:grpSpPr>
          <a:xfrm>
            <a:off x="332509" y="3009901"/>
            <a:ext cx="3964708" cy="3733803"/>
            <a:chOff x="332509" y="3009901"/>
            <a:chExt cx="3964708" cy="3733803"/>
          </a:xfrm>
        </p:grpSpPr>
        <p:grpSp>
          <p:nvGrpSpPr>
            <p:cNvPr id="105" name="Group 104"/>
            <p:cNvGrpSpPr/>
            <p:nvPr/>
          </p:nvGrpSpPr>
          <p:grpSpPr>
            <a:xfrm>
              <a:off x="1018309" y="3428206"/>
              <a:ext cx="3278908" cy="3315498"/>
              <a:chOff x="457200" y="2885514"/>
              <a:chExt cx="3415793" cy="3667686"/>
            </a:xfrm>
          </p:grpSpPr>
          <p:sp>
            <p:nvSpPr>
              <p:cNvPr id="145" name="Flowchart: Document 144"/>
              <p:cNvSpPr/>
              <p:nvPr/>
            </p:nvSpPr>
            <p:spPr>
              <a:xfrm>
                <a:off x="457200" y="2885514"/>
                <a:ext cx="1010305" cy="1229285"/>
              </a:xfrm>
              <a:prstGeom prst="flowChart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100" b="0" dirty="0" smtClean="0">
                    <a:solidFill>
                      <a:schemeClr val="bg1"/>
                    </a:solidFill>
                  </a:rPr>
                  <a:t>CLARIN metadata description</a:t>
                </a:r>
              </a:p>
              <a:p>
                <a:pPr algn="ctr"/>
                <a:r>
                  <a:rPr lang="en-US" sz="1100" b="0" dirty="0" smtClean="0">
                    <a:solidFill>
                      <a:schemeClr val="bg1"/>
                    </a:solidFill>
                  </a:rPr>
                  <a:t>(CMD)</a:t>
                </a:r>
                <a:endParaRPr lang="en-US" sz="1100" b="0" dirty="0">
                  <a:solidFill>
                    <a:schemeClr val="bg1"/>
                  </a:solidFill>
                </a:endParaRPr>
              </a:p>
            </p:txBody>
          </p:sp>
          <p:sp>
            <p:nvSpPr>
              <p:cNvPr id="146" name="Flowchart: Document 145"/>
              <p:cNvSpPr/>
              <p:nvPr/>
            </p:nvSpPr>
            <p:spPr>
              <a:xfrm>
                <a:off x="2743200" y="4267200"/>
                <a:ext cx="914400" cy="914400"/>
              </a:xfrm>
              <a:prstGeom prst="flowChartDocument">
                <a:avLst/>
              </a:prstGeom>
              <a:gradFill>
                <a:gsLst>
                  <a:gs pos="0">
                    <a:schemeClr val="accent3">
                      <a:lumMod val="60000"/>
                      <a:lumOff val="40000"/>
                    </a:schemeClr>
                  </a:gs>
                  <a:gs pos="50000">
                    <a:schemeClr val="accent1">
                      <a:tint val="44500"/>
                      <a:satMod val="160000"/>
                    </a:schemeClr>
                  </a:gs>
                  <a:gs pos="100000">
                    <a:schemeClr val="accent1">
                      <a:tint val="23500"/>
                      <a:satMod val="160000"/>
                    </a:schemeClr>
                  </a:gs>
                </a:gsLst>
                <a:lin ang="5400000" scaled="0"/>
              </a:gra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b="0" dirty="0" smtClean="0">
                    <a:solidFill>
                      <a:schemeClr val="tx1"/>
                    </a:solidFill>
                  </a:rPr>
                  <a:t>Resource Data</a:t>
                </a:r>
                <a:endParaRPr lang="en-US" sz="1200" b="0" dirty="0">
                  <a:solidFill>
                    <a:schemeClr val="tx1"/>
                  </a:solidFill>
                </a:endParaRPr>
              </a:p>
            </p:txBody>
          </p:sp>
          <p:sp>
            <p:nvSpPr>
              <p:cNvPr id="147" name="Flowchart: Document 146"/>
              <p:cNvSpPr/>
              <p:nvPr/>
            </p:nvSpPr>
            <p:spPr>
              <a:xfrm>
                <a:off x="2743200" y="5638800"/>
                <a:ext cx="1129793" cy="914400"/>
              </a:xfrm>
              <a:prstGeom prst="flowChartDocument">
                <a:avLst/>
              </a:prstGeom>
              <a:gradFill>
                <a:gsLst>
                  <a:gs pos="0">
                    <a:schemeClr val="accent4">
                      <a:lumMod val="60000"/>
                      <a:lumOff val="40000"/>
                    </a:schemeClr>
                  </a:gs>
                  <a:gs pos="50000">
                    <a:schemeClr val="accent1">
                      <a:tint val="44500"/>
                      <a:satMod val="160000"/>
                    </a:schemeClr>
                  </a:gs>
                  <a:gs pos="100000">
                    <a:schemeClr val="accent1">
                      <a:tint val="23500"/>
                      <a:satMod val="160000"/>
                    </a:schemeClr>
                  </a:gs>
                </a:gsLst>
                <a:lin ang="5400000" scaled="0"/>
              </a:gradFill>
              <a:ln>
                <a:solidFill>
                  <a:schemeClr val="accent4">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b="0" dirty="0" smtClean="0">
                    <a:solidFill>
                      <a:schemeClr val="tx1"/>
                    </a:solidFill>
                  </a:rPr>
                  <a:t>Provenance data</a:t>
                </a:r>
                <a:endParaRPr lang="en-US" sz="1200" b="0" dirty="0">
                  <a:solidFill>
                    <a:schemeClr val="tx1"/>
                  </a:solidFill>
                </a:endParaRPr>
              </a:p>
            </p:txBody>
          </p:sp>
          <p:sp>
            <p:nvSpPr>
              <p:cNvPr id="148" name="Rectangle 147"/>
              <p:cNvSpPr/>
              <p:nvPr/>
            </p:nvSpPr>
            <p:spPr>
              <a:xfrm>
                <a:off x="1371600" y="4191000"/>
                <a:ext cx="914400" cy="381000"/>
              </a:xfrm>
              <a:prstGeom prst="rect">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100" b="0" dirty="0" smtClean="0"/>
                  <a:t>Resource proxy</a:t>
                </a:r>
                <a:endParaRPr lang="en-US" sz="1100" b="0" dirty="0"/>
              </a:p>
            </p:txBody>
          </p:sp>
          <p:sp>
            <p:nvSpPr>
              <p:cNvPr id="149" name="Rectangle 148"/>
              <p:cNvSpPr/>
              <p:nvPr/>
            </p:nvSpPr>
            <p:spPr>
              <a:xfrm>
                <a:off x="1447800" y="5410200"/>
                <a:ext cx="1039632" cy="381000"/>
              </a:xfrm>
              <a:prstGeom prst="rect">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100" b="0" dirty="0" err="1" smtClean="0"/>
                  <a:t>JournalFile</a:t>
                </a:r>
                <a:r>
                  <a:rPr lang="en-US" sz="1100" b="0" dirty="0" smtClean="0"/>
                  <a:t> proxy</a:t>
                </a:r>
                <a:endParaRPr lang="en-US" sz="1100" b="0" dirty="0"/>
              </a:p>
            </p:txBody>
          </p:sp>
          <p:cxnSp>
            <p:nvCxnSpPr>
              <p:cNvPr id="150" name="Shape 28"/>
              <p:cNvCxnSpPr>
                <a:endCxn id="148" idx="1"/>
              </p:cNvCxnSpPr>
              <p:nvPr/>
            </p:nvCxnSpPr>
            <p:spPr>
              <a:xfrm rot="16200000" flipH="1">
                <a:off x="979424" y="3989324"/>
                <a:ext cx="327152" cy="45720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1" name="Shape 29"/>
              <p:cNvCxnSpPr>
                <a:endCxn id="149" idx="1"/>
              </p:cNvCxnSpPr>
              <p:nvPr/>
            </p:nvCxnSpPr>
            <p:spPr>
              <a:xfrm rot="16200000" flipH="1">
                <a:off x="407923" y="4560823"/>
                <a:ext cx="1546353" cy="53340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2" name="Straight Arrow Connector 151"/>
              <p:cNvCxnSpPr>
                <a:stCxn id="148" idx="3"/>
                <a:endCxn id="146" idx="1"/>
              </p:cNvCxnSpPr>
              <p:nvPr/>
            </p:nvCxnSpPr>
            <p:spPr>
              <a:xfrm>
                <a:off x="2286000" y="4381500"/>
                <a:ext cx="457200" cy="3429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3" name="Straight Arrow Connector 152"/>
              <p:cNvCxnSpPr>
                <a:stCxn id="149" idx="3"/>
                <a:endCxn id="147" idx="1"/>
              </p:cNvCxnSpPr>
              <p:nvPr/>
            </p:nvCxnSpPr>
            <p:spPr>
              <a:xfrm>
                <a:off x="2487432" y="5600700"/>
                <a:ext cx="255768" cy="495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cxnSp>
          <p:nvCxnSpPr>
            <p:cNvPr id="117" name="Straight Arrow Connector 116"/>
            <p:cNvCxnSpPr>
              <a:stCxn id="145" idx="0"/>
              <a:endCxn id="132" idx="2"/>
            </p:cNvCxnSpPr>
            <p:nvPr/>
          </p:nvCxnSpPr>
          <p:spPr>
            <a:xfrm rot="5400000" flipH="1" flipV="1">
              <a:off x="1642161" y="2870957"/>
              <a:ext cx="418304" cy="696191"/>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18" name="TextBox 52"/>
            <p:cNvSpPr txBox="1"/>
            <p:nvPr/>
          </p:nvSpPr>
          <p:spPr>
            <a:xfrm>
              <a:off x="332509" y="3086100"/>
              <a:ext cx="1378904" cy="276999"/>
            </a:xfrm>
            <a:prstGeom prst="rect">
              <a:avLst/>
            </a:prstGeom>
            <a:noFill/>
            <a:ln w="0">
              <a:noFill/>
            </a:ln>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0" i="1" dirty="0"/>
                <a:t>2</a:t>
              </a:r>
              <a:r>
                <a:rPr lang="en-US" sz="1200" b="0" i="1" dirty="0" smtClean="0"/>
                <a:t>. Load metadata</a:t>
              </a:r>
              <a:endParaRPr lang="en-US" sz="1200" b="0" i="1" dirty="0"/>
            </a:p>
          </p:txBody>
        </p:sp>
      </p:grpSp>
      <p:grpSp>
        <p:nvGrpSpPr>
          <p:cNvPr id="156" name="Group 155"/>
          <p:cNvGrpSpPr/>
          <p:nvPr/>
        </p:nvGrpSpPr>
        <p:grpSpPr>
          <a:xfrm>
            <a:off x="2389909" y="2400300"/>
            <a:ext cx="2304993" cy="2286000"/>
            <a:chOff x="2389909" y="2400300"/>
            <a:chExt cx="2304993" cy="2286000"/>
          </a:xfrm>
        </p:grpSpPr>
        <p:sp>
          <p:nvSpPr>
            <p:cNvPr id="110" name="Freeform 109"/>
            <p:cNvSpPr/>
            <p:nvPr/>
          </p:nvSpPr>
          <p:spPr>
            <a:xfrm>
              <a:off x="2389909" y="2400300"/>
              <a:ext cx="1676400" cy="2286000"/>
            </a:xfrm>
            <a:custGeom>
              <a:avLst/>
              <a:gdLst>
                <a:gd name="connsiteX0" fmla="*/ 1242060 w 1342644"/>
                <a:gd name="connsiteY0" fmla="*/ 1965960 h 1965960"/>
                <a:gd name="connsiteX1" fmla="*/ 16764 w 1342644"/>
                <a:gd name="connsiteY1" fmla="*/ 448056 h 1965960"/>
                <a:gd name="connsiteX2" fmla="*/ 1342644 w 1342644"/>
                <a:gd name="connsiteY2" fmla="*/ 0 h 1965960"/>
                <a:gd name="connsiteX3" fmla="*/ 1342644 w 1342644"/>
                <a:gd name="connsiteY3" fmla="*/ 0 h 1965960"/>
              </a:gdLst>
              <a:ahLst/>
              <a:cxnLst>
                <a:cxn ang="0">
                  <a:pos x="connsiteX0" y="connsiteY0"/>
                </a:cxn>
                <a:cxn ang="0">
                  <a:pos x="connsiteX1" y="connsiteY1"/>
                </a:cxn>
                <a:cxn ang="0">
                  <a:pos x="connsiteX2" y="connsiteY2"/>
                </a:cxn>
                <a:cxn ang="0">
                  <a:pos x="connsiteX3" y="connsiteY3"/>
                </a:cxn>
              </a:cxnLst>
              <a:rect l="l" t="t" r="r" b="b"/>
              <a:pathLst>
                <a:path w="1342644" h="1965960">
                  <a:moveTo>
                    <a:pt x="1242060" y="1965960"/>
                  </a:moveTo>
                  <a:cubicBezTo>
                    <a:pt x="621030" y="1370838"/>
                    <a:pt x="0" y="775716"/>
                    <a:pt x="16764" y="448056"/>
                  </a:cubicBezTo>
                  <a:cubicBezTo>
                    <a:pt x="33528" y="120396"/>
                    <a:pt x="1342644" y="0"/>
                    <a:pt x="1342644" y="0"/>
                  </a:cubicBezTo>
                  <a:lnTo>
                    <a:pt x="1342644" y="0"/>
                  </a:lnTo>
                </a:path>
              </a:pathLst>
            </a:custGeom>
            <a:ln w="25400">
              <a:headEnd type="none"/>
              <a:tailEnd type="arrow"/>
            </a:ln>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b="0"/>
            </a:p>
          </p:txBody>
        </p:sp>
        <p:sp>
          <p:nvSpPr>
            <p:cNvPr id="119" name="TextBox 54"/>
            <p:cNvSpPr txBox="1"/>
            <p:nvPr/>
          </p:nvSpPr>
          <p:spPr>
            <a:xfrm>
              <a:off x="2889600" y="2580501"/>
              <a:ext cx="1805302" cy="276999"/>
            </a:xfrm>
            <a:prstGeom prst="rect">
              <a:avLst/>
            </a:prstGeom>
            <a:noFill/>
            <a:ln w="0">
              <a:noFill/>
            </a:ln>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0" i="1" dirty="0"/>
                <a:t>3</a:t>
              </a:r>
              <a:r>
                <a:rPr lang="en-US" sz="1200" b="0" i="1" dirty="0" smtClean="0"/>
                <a:t>. Supply resource data</a:t>
              </a:r>
              <a:endParaRPr lang="en-US" sz="1200" b="0" i="1" dirty="0"/>
            </a:p>
          </p:txBody>
        </p:sp>
      </p:grpSp>
      <p:grpSp>
        <p:nvGrpSpPr>
          <p:cNvPr id="159" name="Group 158"/>
          <p:cNvGrpSpPr/>
          <p:nvPr/>
        </p:nvGrpSpPr>
        <p:grpSpPr>
          <a:xfrm>
            <a:off x="2847111" y="3009902"/>
            <a:ext cx="6040580" cy="3352800"/>
            <a:chOff x="2847111" y="3009902"/>
            <a:chExt cx="6040580" cy="3352800"/>
          </a:xfrm>
        </p:grpSpPr>
        <p:grpSp>
          <p:nvGrpSpPr>
            <p:cNvPr id="106" name="Group 105"/>
            <p:cNvGrpSpPr/>
            <p:nvPr/>
          </p:nvGrpSpPr>
          <p:grpSpPr>
            <a:xfrm>
              <a:off x="5514206" y="3090719"/>
              <a:ext cx="3373485" cy="3271983"/>
              <a:chOff x="5486400" y="2857450"/>
              <a:chExt cx="3514316" cy="3619550"/>
            </a:xfrm>
          </p:grpSpPr>
          <p:sp>
            <p:nvSpPr>
              <p:cNvPr id="136" name="Flowchart: Document 135"/>
              <p:cNvSpPr/>
              <p:nvPr/>
            </p:nvSpPr>
            <p:spPr>
              <a:xfrm>
                <a:off x="5486400" y="2857450"/>
                <a:ext cx="1099207" cy="1181151"/>
              </a:xfrm>
              <a:prstGeom prst="flowChart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100" b="0" dirty="0" smtClean="0">
                    <a:solidFill>
                      <a:schemeClr val="bg1"/>
                    </a:solidFill>
                  </a:rPr>
                  <a:t>CLARIN metadata description</a:t>
                </a:r>
              </a:p>
              <a:p>
                <a:pPr algn="ctr"/>
                <a:r>
                  <a:rPr lang="en-US" sz="1100" b="0" dirty="0" smtClean="0">
                    <a:solidFill>
                      <a:schemeClr val="bg1"/>
                    </a:solidFill>
                  </a:rPr>
                  <a:t>(CMD)</a:t>
                </a:r>
                <a:endParaRPr lang="en-US" sz="1100" b="0" dirty="0">
                  <a:solidFill>
                    <a:schemeClr val="bg1"/>
                  </a:solidFill>
                </a:endParaRPr>
              </a:p>
            </p:txBody>
          </p:sp>
          <p:sp>
            <p:nvSpPr>
              <p:cNvPr id="137" name="Flowchart: Document 136"/>
              <p:cNvSpPr/>
              <p:nvPr/>
            </p:nvSpPr>
            <p:spPr>
              <a:xfrm>
                <a:off x="7772400" y="4191000"/>
                <a:ext cx="914400" cy="914400"/>
              </a:xfrm>
              <a:prstGeom prst="flowChartDocument">
                <a:avLst/>
              </a:prstGeom>
              <a:gradFill>
                <a:gsLst>
                  <a:gs pos="0">
                    <a:schemeClr val="accent3">
                      <a:lumMod val="60000"/>
                      <a:lumOff val="40000"/>
                    </a:schemeClr>
                  </a:gs>
                  <a:gs pos="50000">
                    <a:schemeClr val="accent1">
                      <a:tint val="44500"/>
                      <a:satMod val="160000"/>
                    </a:schemeClr>
                  </a:gs>
                  <a:gs pos="100000">
                    <a:schemeClr val="accent1">
                      <a:tint val="23500"/>
                      <a:satMod val="160000"/>
                    </a:schemeClr>
                  </a:gs>
                </a:gsLst>
                <a:lin ang="5400000" scaled="0"/>
              </a:gra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b="0" dirty="0" smtClean="0">
                    <a:solidFill>
                      <a:schemeClr val="tx1"/>
                    </a:solidFill>
                  </a:rPr>
                  <a:t>Resource Data’</a:t>
                </a:r>
                <a:endParaRPr lang="en-US" sz="1200" b="0" dirty="0">
                  <a:solidFill>
                    <a:schemeClr val="tx1"/>
                  </a:solidFill>
                </a:endParaRPr>
              </a:p>
            </p:txBody>
          </p:sp>
          <p:sp>
            <p:nvSpPr>
              <p:cNvPr id="138" name="Flowchart: Document 137"/>
              <p:cNvSpPr/>
              <p:nvPr/>
            </p:nvSpPr>
            <p:spPr>
              <a:xfrm>
                <a:off x="7772399" y="5562600"/>
                <a:ext cx="1228317" cy="914400"/>
              </a:xfrm>
              <a:prstGeom prst="flowChartDocument">
                <a:avLst/>
              </a:prstGeom>
              <a:gradFill>
                <a:gsLst>
                  <a:gs pos="0">
                    <a:schemeClr val="accent4">
                      <a:lumMod val="60000"/>
                      <a:lumOff val="40000"/>
                    </a:schemeClr>
                  </a:gs>
                  <a:gs pos="50000">
                    <a:schemeClr val="accent1">
                      <a:tint val="44500"/>
                      <a:satMod val="160000"/>
                    </a:schemeClr>
                  </a:gs>
                  <a:gs pos="100000">
                    <a:schemeClr val="accent1">
                      <a:tint val="23500"/>
                      <a:satMod val="160000"/>
                    </a:schemeClr>
                  </a:gs>
                </a:gsLst>
                <a:lin ang="5400000" scaled="0"/>
              </a:gra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b="0" dirty="0" smtClean="0">
                    <a:solidFill>
                      <a:schemeClr val="tx1"/>
                    </a:solidFill>
                  </a:rPr>
                  <a:t>Provenance data</a:t>
                </a:r>
                <a:endParaRPr lang="en-US" sz="1200" b="0" dirty="0">
                  <a:solidFill>
                    <a:schemeClr val="tx1"/>
                  </a:solidFill>
                </a:endParaRPr>
              </a:p>
            </p:txBody>
          </p:sp>
          <p:sp>
            <p:nvSpPr>
              <p:cNvPr id="139" name="Rectangle 138"/>
              <p:cNvSpPr/>
              <p:nvPr/>
            </p:nvSpPr>
            <p:spPr>
              <a:xfrm>
                <a:off x="6400800" y="4114800"/>
                <a:ext cx="914400" cy="381000"/>
              </a:xfrm>
              <a:prstGeom prst="rect">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100" b="0" dirty="0" smtClean="0"/>
                  <a:t>Resource proxy</a:t>
                </a:r>
                <a:endParaRPr lang="en-US" sz="1100" b="0" dirty="0"/>
              </a:p>
            </p:txBody>
          </p:sp>
          <p:sp>
            <p:nvSpPr>
              <p:cNvPr id="140" name="Rectangle 139"/>
              <p:cNvSpPr/>
              <p:nvPr/>
            </p:nvSpPr>
            <p:spPr>
              <a:xfrm>
                <a:off x="6477000" y="5334000"/>
                <a:ext cx="984205" cy="381000"/>
              </a:xfrm>
              <a:prstGeom prst="rect">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100" b="0" dirty="0" err="1" smtClean="0"/>
                  <a:t>JournalFile</a:t>
                </a:r>
                <a:r>
                  <a:rPr lang="en-US" sz="1100" b="0" dirty="0" smtClean="0"/>
                  <a:t> proxy</a:t>
                </a:r>
                <a:endParaRPr lang="en-US" sz="1100" b="0" dirty="0"/>
              </a:p>
            </p:txBody>
          </p:sp>
          <p:cxnSp>
            <p:nvCxnSpPr>
              <p:cNvPr id="141" name="Shape 19"/>
              <p:cNvCxnSpPr>
                <a:stCxn id="136" idx="2"/>
                <a:endCxn id="139" idx="1"/>
              </p:cNvCxnSpPr>
              <p:nvPr/>
            </p:nvCxnSpPr>
            <p:spPr>
              <a:xfrm rot="16200000" flipH="1">
                <a:off x="6046009" y="3950509"/>
                <a:ext cx="344786" cy="364797"/>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2" name="Shape 20"/>
              <p:cNvCxnSpPr>
                <a:stCxn id="136" idx="2"/>
                <a:endCxn id="140" idx="1"/>
              </p:cNvCxnSpPr>
              <p:nvPr/>
            </p:nvCxnSpPr>
            <p:spPr>
              <a:xfrm rot="16200000" flipH="1">
                <a:off x="5474509" y="4522009"/>
                <a:ext cx="1563986" cy="440996"/>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3" name="Straight Arrow Connector 142"/>
              <p:cNvCxnSpPr>
                <a:stCxn id="139" idx="3"/>
                <a:endCxn id="137" idx="1"/>
              </p:cNvCxnSpPr>
              <p:nvPr/>
            </p:nvCxnSpPr>
            <p:spPr>
              <a:xfrm>
                <a:off x="7315200" y="4305300"/>
                <a:ext cx="457200" cy="3429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4" name="Straight Arrow Connector 143"/>
              <p:cNvCxnSpPr>
                <a:stCxn id="140" idx="3"/>
                <a:endCxn id="138" idx="1"/>
              </p:cNvCxnSpPr>
              <p:nvPr/>
            </p:nvCxnSpPr>
            <p:spPr>
              <a:xfrm>
                <a:off x="7461204" y="5524500"/>
                <a:ext cx="311195" cy="495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cxnSp>
          <p:nvCxnSpPr>
            <p:cNvPr id="120" name="Straight Arrow Connector 119"/>
            <p:cNvCxnSpPr>
              <a:endCxn id="136" idx="1"/>
            </p:cNvCxnSpPr>
            <p:nvPr/>
          </p:nvCxnSpPr>
          <p:spPr>
            <a:xfrm>
              <a:off x="2847111" y="3009902"/>
              <a:ext cx="2667095" cy="614682"/>
            </a:xfrm>
            <a:prstGeom prst="straightConnector1">
              <a:avLst/>
            </a:prstGeom>
            <a:ln w="25400">
              <a:prstDash val="dash"/>
              <a:tailEnd type="arrow"/>
            </a:ln>
          </p:spPr>
          <p:style>
            <a:lnRef idx="1">
              <a:schemeClr val="accent1"/>
            </a:lnRef>
            <a:fillRef idx="0">
              <a:schemeClr val="accent1"/>
            </a:fillRef>
            <a:effectRef idx="0">
              <a:schemeClr val="accent1"/>
            </a:effectRef>
            <a:fontRef idx="minor">
              <a:schemeClr val="tx1"/>
            </a:fontRef>
          </p:style>
        </p:cxnSp>
        <p:sp>
          <p:nvSpPr>
            <p:cNvPr id="121" name="TextBox 58"/>
            <p:cNvSpPr txBox="1"/>
            <p:nvPr/>
          </p:nvSpPr>
          <p:spPr>
            <a:xfrm>
              <a:off x="3837709" y="3543300"/>
              <a:ext cx="1499128" cy="276999"/>
            </a:xfrm>
            <a:prstGeom prst="rect">
              <a:avLst/>
            </a:prstGeom>
            <a:noFill/>
            <a:ln w="0">
              <a:noFill/>
            </a:ln>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0" i="1" dirty="0" smtClean="0"/>
                <a:t>5. Create metadata</a:t>
              </a:r>
              <a:endParaRPr lang="en-US" sz="1200" b="0" i="1" dirty="0"/>
            </a:p>
          </p:txBody>
        </p:sp>
      </p:grpSp>
      <p:grpSp>
        <p:nvGrpSpPr>
          <p:cNvPr id="154" name="Group 153"/>
          <p:cNvGrpSpPr/>
          <p:nvPr/>
        </p:nvGrpSpPr>
        <p:grpSpPr>
          <a:xfrm>
            <a:off x="256309" y="114300"/>
            <a:ext cx="2362200" cy="1905000"/>
            <a:chOff x="256309" y="114300"/>
            <a:chExt cx="2362200" cy="1905000"/>
          </a:xfrm>
        </p:grpSpPr>
        <p:sp>
          <p:nvSpPr>
            <p:cNvPr id="108" name="Flowchart: Multidocument 107"/>
            <p:cNvSpPr/>
            <p:nvPr/>
          </p:nvSpPr>
          <p:spPr>
            <a:xfrm>
              <a:off x="1170709" y="419100"/>
              <a:ext cx="1193422" cy="686074"/>
            </a:xfrm>
            <a:prstGeom prst="flowChartMultidocument">
              <a:avLst/>
            </a:prstGeom>
            <a:gradFill>
              <a:gsLst>
                <a:gs pos="0">
                  <a:schemeClr val="tx1">
                    <a:lumMod val="50000"/>
                    <a:lumOff val="50000"/>
                  </a:schemeClr>
                </a:gs>
                <a:gs pos="50000">
                  <a:schemeClr val="accent1">
                    <a:tint val="44500"/>
                    <a:satMod val="160000"/>
                  </a:schemeClr>
                </a:gs>
                <a:gs pos="100000">
                  <a:schemeClr val="accent1">
                    <a:tint val="23500"/>
                    <a:satMod val="160000"/>
                  </a:schemeClr>
                </a:gs>
              </a:gsLst>
              <a:lin ang="5400000" scaled="0"/>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b="0" dirty="0" smtClean="0">
                  <a:solidFill>
                    <a:schemeClr val="tx1"/>
                  </a:solidFill>
                </a:rPr>
                <a:t>Standard</a:t>
              </a:r>
            </a:p>
            <a:p>
              <a:pPr algn="ctr"/>
              <a:r>
                <a:rPr lang="en-US" sz="1200" b="0" dirty="0" smtClean="0">
                  <a:solidFill>
                    <a:schemeClr val="tx1"/>
                  </a:solidFill>
                </a:rPr>
                <a:t>parameters</a:t>
              </a:r>
              <a:endParaRPr lang="en-US" sz="1200" b="0" dirty="0">
                <a:solidFill>
                  <a:schemeClr val="tx1"/>
                </a:solidFill>
              </a:endParaRPr>
            </a:p>
          </p:txBody>
        </p:sp>
        <p:sp>
          <p:nvSpPr>
            <p:cNvPr id="115" name="TextBox 40"/>
            <p:cNvSpPr txBox="1"/>
            <p:nvPr/>
          </p:nvSpPr>
          <p:spPr>
            <a:xfrm>
              <a:off x="484909" y="1409700"/>
              <a:ext cx="1124026" cy="276999"/>
            </a:xfrm>
            <a:prstGeom prst="rect">
              <a:avLst/>
            </a:prstGeom>
            <a:noFill/>
            <a:ln w="12700">
              <a:solidFill>
                <a:schemeClr val="tx1"/>
              </a:solidFill>
            </a:ln>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0" dirty="0" smtClean="0"/>
                <a:t>Metadata PID</a:t>
              </a:r>
              <a:endParaRPr lang="en-US" sz="1200" b="0" dirty="0"/>
            </a:p>
          </p:txBody>
        </p:sp>
        <p:sp>
          <p:nvSpPr>
            <p:cNvPr id="122" name="Rounded Rectangle 121"/>
            <p:cNvSpPr/>
            <p:nvPr/>
          </p:nvSpPr>
          <p:spPr>
            <a:xfrm>
              <a:off x="256309" y="114300"/>
              <a:ext cx="2362200" cy="1905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b="0"/>
            </a:p>
          </p:txBody>
        </p:sp>
        <p:sp>
          <p:nvSpPr>
            <p:cNvPr id="123" name="TextBox 60"/>
            <p:cNvSpPr txBox="1"/>
            <p:nvPr/>
          </p:nvSpPr>
          <p:spPr>
            <a:xfrm>
              <a:off x="332509" y="190500"/>
              <a:ext cx="1345240" cy="27699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0" dirty="0" smtClean="0"/>
                <a:t>Input parameters</a:t>
              </a:r>
              <a:endParaRPr lang="en-US" sz="1200" b="0" dirty="0"/>
            </a:p>
          </p:txBody>
        </p:sp>
      </p:grpSp>
      <p:grpSp>
        <p:nvGrpSpPr>
          <p:cNvPr id="160" name="Group 159"/>
          <p:cNvGrpSpPr/>
          <p:nvPr/>
        </p:nvGrpSpPr>
        <p:grpSpPr>
          <a:xfrm>
            <a:off x="2618509" y="571500"/>
            <a:ext cx="3657600" cy="495300"/>
            <a:chOff x="2618509" y="571500"/>
            <a:chExt cx="3657600" cy="495300"/>
          </a:xfrm>
        </p:grpSpPr>
        <p:cxnSp>
          <p:nvCxnSpPr>
            <p:cNvPr id="124" name="Straight Arrow Connector 123"/>
            <p:cNvCxnSpPr>
              <a:stCxn id="122" idx="3"/>
              <a:endCxn id="130" idx="1"/>
            </p:cNvCxnSpPr>
            <p:nvPr/>
          </p:nvCxnSpPr>
          <p:spPr>
            <a:xfrm flipV="1">
              <a:off x="2618509" y="756198"/>
              <a:ext cx="3657600" cy="310602"/>
            </a:xfrm>
            <a:prstGeom prst="straightConnector1">
              <a:avLst/>
            </a:prstGeom>
            <a:ln w="25400">
              <a:prstDash val="dash"/>
              <a:tailEnd type="arrow"/>
            </a:ln>
          </p:spPr>
          <p:style>
            <a:lnRef idx="1">
              <a:schemeClr val="accent1"/>
            </a:lnRef>
            <a:fillRef idx="0">
              <a:schemeClr val="accent1"/>
            </a:fillRef>
            <a:effectRef idx="0">
              <a:schemeClr val="accent1"/>
            </a:effectRef>
            <a:fontRef idx="minor">
              <a:schemeClr val="tx1"/>
            </a:fontRef>
          </p:style>
        </p:cxnSp>
        <p:sp>
          <p:nvSpPr>
            <p:cNvPr id="125" name="TextBox 64"/>
            <p:cNvSpPr txBox="1"/>
            <p:nvPr/>
          </p:nvSpPr>
          <p:spPr>
            <a:xfrm>
              <a:off x="3456709" y="571500"/>
              <a:ext cx="1669047" cy="276999"/>
            </a:xfrm>
            <a:prstGeom prst="rect">
              <a:avLst/>
            </a:prstGeom>
            <a:noFill/>
            <a:ln w="0">
              <a:noFill/>
            </a:ln>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0" i="1" dirty="0" smtClean="0"/>
                <a:t>6. Record parameters</a:t>
              </a:r>
              <a:endParaRPr lang="en-US" sz="1200" b="0" i="1" dirty="0"/>
            </a:p>
          </p:txBody>
        </p:sp>
      </p:grpSp>
      <p:sp>
        <p:nvSpPr>
          <p:cNvPr id="126" name="TextBox 65"/>
          <p:cNvSpPr txBox="1"/>
          <p:nvPr/>
        </p:nvSpPr>
        <p:spPr>
          <a:xfrm>
            <a:off x="561109" y="2247900"/>
            <a:ext cx="997389" cy="276999"/>
          </a:xfrm>
          <a:prstGeom prst="rect">
            <a:avLst/>
          </a:prstGeom>
          <a:noFill/>
          <a:ln w="0">
            <a:noFill/>
          </a:ln>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0" i="1" dirty="0"/>
              <a:t>1</a:t>
            </a:r>
            <a:r>
              <a:rPr lang="en-US" sz="1200" b="0" i="1" dirty="0" smtClean="0"/>
              <a:t>. Pass PID</a:t>
            </a:r>
            <a:endParaRPr lang="en-US" sz="1200" b="0" i="1" dirty="0"/>
          </a:p>
        </p:txBody>
      </p:sp>
      <p:grpSp>
        <p:nvGrpSpPr>
          <p:cNvPr id="157" name="Group 156"/>
          <p:cNvGrpSpPr/>
          <p:nvPr/>
        </p:nvGrpSpPr>
        <p:grpSpPr>
          <a:xfrm>
            <a:off x="1684433" y="1079192"/>
            <a:ext cx="3599562" cy="1048606"/>
            <a:chOff x="1684433" y="1079192"/>
            <a:chExt cx="3599562" cy="1048606"/>
          </a:xfrm>
        </p:grpSpPr>
        <p:cxnSp>
          <p:nvCxnSpPr>
            <p:cNvPr id="109" name="Straight Arrow Connector 108"/>
            <p:cNvCxnSpPr>
              <a:stCxn id="108" idx="2"/>
            </p:cNvCxnSpPr>
            <p:nvPr/>
          </p:nvCxnSpPr>
          <p:spPr>
            <a:xfrm rot="16200000" flipH="1">
              <a:off x="2351068" y="412557"/>
              <a:ext cx="1048606" cy="238187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27" name="TextBox 67"/>
            <p:cNvSpPr txBox="1"/>
            <p:nvPr/>
          </p:nvSpPr>
          <p:spPr>
            <a:xfrm>
              <a:off x="2847109" y="1409700"/>
              <a:ext cx="2436886" cy="276999"/>
            </a:xfrm>
            <a:prstGeom prst="rect">
              <a:avLst/>
            </a:prstGeom>
            <a:noFill/>
            <a:ln w="0">
              <a:noFill/>
            </a:ln>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0" i="1" dirty="0" smtClean="0"/>
                <a:t>4. Pass configuration parameters</a:t>
              </a:r>
              <a:endParaRPr lang="en-US" sz="1200" b="0" i="1" dirty="0"/>
            </a:p>
          </p:txBody>
        </p:sp>
      </p:grpSp>
      <p:grpSp>
        <p:nvGrpSpPr>
          <p:cNvPr id="161" name="Group 160"/>
          <p:cNvGrpSpPr/>
          <p:nvPr/>
        </p:nvGrpSpPr>
        <p:grpSpPr>
          <a:xfrm>
            <a:off x="7571509" y="342900"/>
            <a:ext cx="1343638" cy="5181600"/>
            <a:chOff x="7571509" y="342900"/>
            <a:chExt cx="1343638" cy="5181600"/>
          </a:xfrm>
        </p:grpSpPr>
        <p:sp>
          <p:nvSpPr>
            <p:cNvPr id="112" name="Freeform 111"/>
            <p:cNvSpPr/>
            <p:nvPr/>
          </p:nvSpPr>
          <p:spPr>
            <a:xfrm>
              <a:off x="7876309" y="342900"/>
              <a:ext cx="990600" cy="5181600"/>
            </a:xfrm>
            <a:custGeom>
              <a:avLst/>
              <a:gdLst>
                <a:gd name="connsiteX0" fmla="*/ 0 w 6804660"/>
                <a:gd name="connsiteY0" fmla="*/ 318516 h 4890516"/>
                <a:gd name="connsiteX1" fmla="*/ 5212080 w 6804660"/>
                <a:gd name="connsiteY1" fmla="*/ 446532 h 4890516"/>
                <a:gd name="connsiteX2" fmla="*/ 6656832 w 6804660"/>
                <a:gd name="connsiteY2" fmla="*/ 2997708 h 4890516"/>
                <a:gd name="connsiteX3" fmla="*/ 6099048 w 6804660"/>
                <a:gd name="connsiteY3" fmla="*/ 4890516 h 4890516"/>
              </a:gdLst>
              <a:ahLst/>
              <a:cxnLst>
                <a:cxn ang="0">
                  <a:pos x="connsiteX0" y="connsiteY0"/>
                </a:cxn>
                <a:cxn ang="0">
                  <a:pos x="connsiteX1" y="connsiteY1"/>
                </a:cxn>
                <a:cxn ang="0">
                  <a:pos x="connsiteX2" y="connsiteY2"/>
                </a:cxn>
                <a:cxn ang="0">
                  <a:pos x="connsiteX3" y="connsiteY3"/>
                </a:cxn>
              </a:cxnLst>
              <a:rect l="l" t="t" r="r" b="b"/>
              <a:pathLst>
                <a:path w="6804660" h="4890516">
                  <a:moveTo>
                    <a:pt x="0" y="318516"/>
                  </a:moveTo>
                  <a:cubicBezTo>
                    <a:pt x="2051304" y="159258"/>
                    <a:pt x="4102608" y="0"/>
                    <a:pt x="5212080" y="446532"/>
                  </a:cubicBezTo>
                  <a:cubicBezTo>
                    <a:pt x="6321552" y="893064"/>
                    <a:pt x="6509004" y="2257044"/>
                    <a:pt x="6656832" y="2997708"/>
                  </a:cubicBezTo>
                  <a:cubicBezTo>
                    <a:pt x="6804660" y="3738372"/>
                    <a:pt x="6451854" y="4314444"/>
                    <a:pt x="6099048" y="4890516"/>
                  </a:cubicBezTo>
                </a:path>
              </a:pathLst>
            </a:custGeom>
            <a:ln w="25400">
              <a:prstDash val="lgDash"/>
              <a:tailEnd type="arrow"/>
            </a:ln>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b="0"/>
            </a:p>
          </p:txBody>
        </p:sp>
        <p:sp>
          <p:nvSpPr>
            <p:cNvPr id="128" name="TextBox 70"/>
            <p:cNvSpPr txBox="1"/>
            <p:nvPr/>
          </p:nvSpPr>
          <p:spPr>
            <a:xfrm>
              <a:off x="7571509" y="1333500"/>
              <a:ext cx="1343638" cy="461665"/>
            </a:xfrm>
            <a:prstGeom prst="rect">
              <a:avLst/>
            </a:prstGeom>
            <a:noFill/>
            <a:ln w="0">
              <a:noFill/>
            </a:ln>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0" i="1" dirty="0"/>
                <a:t>7</a:t>
              </a:r>
              <a:r>
                <a:rPr lang="en-US" sz="1200" b="0" i="1" dirty="0" smtClean="0"/>
                <a:t>. Generate</a:t>
              </a:r>
            </a:p>
            <a:p>
              <a:r>
                <a:rPr lang="en-US" sz="1200" b="0" i="1" dirty="0" smtClean="0"/>
                <a:t>Provenance data</a:t>
              </a:r>
              <a:endParaRPr lang="en-US" sz="1200" b="0" i="1" dirty="0"/>
            </a:p>
          </p:txBody>
        </p:sp>
      </p:grpSp>
      <p:grpSp>
        <p:nvGrpSpPr>
          <p:cNvPr id="162" name="Group 161"/>
          <p:cNvGrpSpPr/>
          <p:nvPr/>
        </p:nvGrpSpPr>
        <p:grpSpPr>
          <a:xfrm>
            <a:off x="5666508" y="1943100"/>
            <a:ext cx="2667001" cy="2362200"/>
            <a:chOff x="5666508" y="1943100"/>
            <a:chExt cx="2667001" cy="2362200"/>
          </a:xfrm>
        </p:grpSpPr>
        <p:sp>
          <p:nvSpPr>
            <p:cNvPr id="111" name="Freeform 110"/>
            <p:cNvSpPr/>
            <p:nvPr/>
          </p:nvSpPr>
          <p:spPr>
            <a:xfrm>
              <a:off x="5666508" y="1943100"/>
              <a:ext cx="2667001" cy="2362200"/>
            </a:xfrm>
            <a:custGeom>
              <a:avLst/>
              <a:gdLst>
                <a:gd name="connsiteX0" fmla="*/ 0 w 3049524"/>
                <a:gd name="connsiteY0" fmla="*/ 185928 h 2124456"/>
                <a:gd name="connsiteX1" fmla="*/ 2560320 w 3049524"/>
                <a:gd name="connsiteY1" fmla="*/ 323088 h 2124456"/>
                <a:gd name="connsiteX2" fmla="*/ 2935224 w 3049524"/>
                <a:gd name="connsiteY2" fmla="*/ 2124456 h 2124456"/>
              </a:gdLst>
              <a:ahLst/>
              <a:cxnLst>
                <a:cxn ang="0">
                  <a:pos x="connsiteX0" y="connsiteY0"/>
                </a:cxn>
                <a:cxn ang="0">
                  <a:pos x="connsiteX1" y="connsiteY1"/>
                </a:cxn>
                <a:cxn ang="0">
                  <a:pos x="connsiteX2" y="connsiteY2"/>
                </a:cxn>
              </a:cxnLst>
              <a:rect l="l" t="t" r="r" b="b"/>
              <a:pathLst>
                <a:path w="3049524" h="2124456">
                  <a:moveTo>
                    <a:pt x="0" y="185928"/>
                  </a:moveTo>
                  <a:cubicBezTo>
                    <a:pt x="1035558" y="92964"/>
                    <a:pt x="2071116" y="0"/>
                    <a:pt x="2560320" y="323088"/>
                  </a:cubicBezTo>
                  <a:cubicBezTo>
                    <a:pt x="3049524" y="646176"/>
                    <a:pt x="2992374" y="1385316"/>
                    <a:pt x="2935224" y="2124456"/>
                  </a:cubicBezTo>
                </a:path>
              </a:pathLst>
            </a:custGeom>
            <a:ln w="25400">
              <a:tailEnd type="arrow"/>
            </a:ln>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b="0"/>
            </a:p>
          </p:txBody>
        </p:sp>
        <p:sp>
          <p:nvSpPr>
            <p:cNvPr id="129" name="TextBox 71"/>
            <p:cNvSpPr txBox="1"/>
            <p:nvPr/>
          </p:nvSpPr>
          <p:spPr>
            <a:xfrm>
              <a:off x="6276109" y="2247900"/>
              <a:ext cx="1609736" cy="276999"/>
            </a:xfrm>
            <a:prstGeom prst="rect">
              <a:avLst/>
            </a:prstGeom>
            <a:noFill/>
            <a:ln w="0">
              <a:noFill/>
            </a:ln>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0" i="1" dirty="0" smtClean="0"/>
                <a:t>8. Record </a:t>
              </a:r>
              <a:r>
                <a:rPr lang="en-US" sz="1200" b="0" i="1" dirty="0"/>
                <a:t>r</a:t>
              </a:r>
              <a:r>
                <a:rPr lang="en-US" sz="1200" b="0" i="1" dirty="0" smtClean="0"/>
                <a:t>esult data</a:t>
              </a:r>
              <a:endParaRPr lang="en-US" sz="1200" b="0" i="1"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154"/>
                                        </p:tgtEl>
                                        <p:attrNameLst>
                                          <p:attrName>style.visibility</p:attrName>
                                        </p:attrNameLst>
                                      </p:cBhvr>
                                      <p:to>
                                        <p:strVal val="visible"/>
                                      </p:to>
                                    </p:set>
                                    <p:anim calcmode="lin" valueType="num">
                                      <p:cBhvr>
                                        <p:cTn id="7" dur="500" fill="hold"/>
                                        <p:tgtEl>
                                          <p:spTgt spid="154"/>
                                        </p:tgtEl>
                                        <p:attrNameLst>
                                          <p:attrName>ppt_w</p:attrName>
                                        </p:attrNameLst>
                                      </p:cBhvr>
                                      <p:tavLst>
                                        <p:tav tm="0">
                                          <p:val>
                                            <p:fltVal val="0"/>
                                          </p:val>
                                        </p:tav>
                                        <p:tav tm="100000">
                                          <p:val>
                                            <p:strVal val="#ppt_w"/>
                                          </p:val>
                                        </p:tav>
                                      </p:tavLst>
                                    </p:anim>
                                    <p:anim calcmode="lin" valueType="num">
                                      <p:cBhvr>
                                        <p:cTn id="8" dur="500" fill="hold"/>
                                        <p:tgtEl>
                                          <p:spTgt spid="154"/>
                                        </p:tgtEl>
                                        <p:attrNameLst>
                                          <p:attrName>ppt_h</p:attrName>
                                        </p:attrNameLst>
                                      </p:cBhvr>
                                      <p:tavLst>
                                        <p:tav tm="0">
                                          <p:val>
                                            <p:fltVal val="0"/>
                                          </p:val>
                                        </p:tav>
                                        <p:tav tm="100000">
                                          <p:val>
                                            <p:strVal val="#ppt_h"/>
                                          </p:val>
                                        </p:tav>
                                      </p:tavLst>
                                    </p:anim>
                                    <p:animEffect transition="in" filter="fade">
                                      <p:cBhvr>
                                        <p:cTn id="9" dur="500"/>
                                        <p:tgtEl>
                                          <p:spTgt spid="15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113"/>
                                        </p:tgtEl>
                                        <p:attrNameLst>
                                          <p:attrName>style.visibility</p:attrName>
                                        </p:attrNameLst>
                                      </p:cBhvr>
                                      <p:to>
                                        <p:strVal val="visible"/>
                                      </p:to>
                                    </p:set>
                                    <p:anim calcmode="lin" valueType="num">
                                      <p:cBhvr>
                                        <p:cTn id="14" dur="500" fill="hold"/>
                                        <p:tgtEl>
                                          <p:spTgt spid="113"/>
                                        </p:tgtEl>
                                        <p:attrNameLst>
                                          <p:attrName>ppt_w</p:attrName>
                                        </p:attrNameLst>
                                      </p:cBhvr>
                                      <p:tavLst>
                                        <p:tav tm="0">
                                          <p:val>
                                            <p:fltVal val="0"/>
                                          </p:val>
                                        </p:tav>
                                        <p:tav tm="100000">
                                          <p:val>
                                            <p:strVal val="#ppt_w"/>
                                          </p:val>
                                        </p:tav>
                                      </p:tavLst>
                                    </p:anim>
                                    <p:anim calcmode="lin" valueType="num">
                                      <p:cBhvr>
                                        <p:cTn id="15" dur="500" fill="hold"/>
                                        <p:tgtEl>
                                          <p:spTgt spid="113"/>
                                        </p:tgtEl>
                                        <p:attrNameLst>
                                          <p:attrName>ppt_h</p:attrName>
                                        </p:attrNameLst>
                                      </p:cBhvr>
                                      <p:tavLst>
                                        <p:tav tm="0">
                                          <p:val>
                                            <p:fltVal val="0"/>
                                          </p:val>
                                        </p:tav>
                                        <p:tav tm="100000">
                                          <p:val>
                                            <p:strVal val="#ppt_h"/>
                                          </p:val>
                                        </p:tav>
                                      </p:tavLst>
                                    </p:anim>
                                    <p:animEffect transition="in" filter="fade">
                                      <p:cBhvr>
                                        <p:cTn id="16" dur="500"/>
                                        <p:tgtEl>
                                          <p:spTgt spid="113"/>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116"/>
                                        </p:tgtEl>
                                        <p:attrNameLst>
                                          <p:attrName>style.visibility</p:attrName>
                                        </p:attrNameLst>
                                      </p:cBhvr>
                                      <p:to>
                                        <p:strVal val="visible"/>
                                      </p:to>
                                    </p:set>
                                    <p:anim calcmode="lin" valueType="num">
                                      <p:cBhvr>
                                        <p:cTn id="21" dur="500" fill="hold"/>
                                        <p:tgtEl>
                                          <p:spTgt spid="116"/>
                                        </p:tgtEl>
                                        <p:attrNameLst>
                                          <p:attrName>ppt_w</p:attrName>
                                        </p:attrNameLst>
                                      </p:cBhvr>
                                      <p:tavLst>
                                        <p:tav tm="0">
                                          <p:val>
                                            <p:fltVal val="0"/>
                                          </p:val>
                                        </p:tav>
                                        <p:tav tm="100000">
                                          <p:val>
                                            <p:strVal val="#ppt_w"/>
                                          </p:val>
                                        </p:tav>
                                      </p:tavLst>
                                    </p:anim>
                                    <p:anim calcmode="lin" valueType="num">
                                      <p:cBhvr>
                                        <p:cTn id="22" dur="500" fill="hold"/>
                                        <p:tgtEl>
                                          <p:spTgt spid="116"/>
                                        </p:tgtEl>
                                        <p:attrNameLst>
                                          <p:attrName>ppt_h</p:attrName>
                                        </p:attrNameLst>
                                      </p:cBhvr>
                                      <p:tavLst>
                                        <p:tav tm="0">
                                          <p:val>
                                            <p:fltVal val="0"/>
                                          </p:val>
                                        </p:tav>
                                        <p:tav tm="100000">
                                          <p:val>
                                            <p:strVal val="#ppt_h"/>
                                          </p:val>
                                        </p:tav>
                                      </p:tavLst>
                                    </p:anim>
                                    <p:animEffect transition="in" filter="fade">
                                      <p:cBhvr>
                                        <p:cTn id="23" dur="500"/>
                                        <p:tgtEl>
                                          <p:spTgt spid="116"/>
                                        </p:tgtEl>
                                      </p:cBhvr>
                                    </p:animEffect>
                                  </p:childTnLst>
                                </p:cTn>
                              </p:par>
                              <p:par>
                                <p:cTn id="24" presetID="53" presetClass="entr" presetSubtype="0" fill="hold" grpId="0" nodeType="withEffect">
                                  <p:stCondLst>
                                    <p:cond delay="0"/>
                                  </p:stCondLst>
                                  <p:childTnLst>
                                    <p:set>
                                      <p:cBhvr>
                                        <p:cTn id="25" dur="1" fill="hold">
                                          <p:stCondLst>
                                            <p:cond delay="0"/>
                                          </p:stCondLst>
                                        </p:cTn>
                                        <p:tgtEl>
                                          <p:spTgt spid="126"/>
                                        </p:tgtEl>
                                        <p:attrNameLst>
                                          <p:attrName>style.visibility</p:attrName>
                                        </p:attrNameLst>
                                      </p:cBhvr>
                                      <p:to>
                                        <p:strVal val="visible"/>
                                      </p:to>
                                    </p:set>
                                    <p:anim calcmode="lin" valueType="num">
                                      <p:cBhvr>
                                        <p:cTn id="26" dur="500" fill="hold"/>
                                        <p:tgtEl>
                                          <p:spTgt spid="126"/>
                                        </p:tgtEl>
                                        <p:attrNameLst>
                                          <p:attrName>ppt_w</p:attrName>
                                        </p:attrNameLst>
                                      </p:cBhvr>
                                      <p:tavLst>
                                        <p:tav tm="0">
                                          <p:val>
                                            <p:fltVal val="0"/>
                                          </p:val>
                                        </p:tav>
                                        <p:tav tm="100000">
                                          <p:val>
                                            <p:strVal val="#ppt_w"/>
                                          </p:val>
                                        </p:tav>
                                      </p:tavLst>
                                    </p:anim>
                                    <p:anim calcmode="lin" valueType="num">
                                      <p:cBhvr>
                                        <p:cTn id="27" dur="500" fill="hold"/>
                                        <p:tgtEl>
                                          <p:spTgt spid="126"/>
                                        </p:tgtEl>
                                        <p:attrNameLst>
                                          <p:attrName>ppt_h</p:attrName>
                                        </p:attrNameLst>
                                      </p:cBhvr>
                                      <p:tavLst>
                                        <p:tav tm="0">
                                          <p:val>
                                            <p:fltVal val="0"/>
                                          </p:val>
                                        </p:tav>
                                        <p:tav tm="100000">
                                          <p:val>
                                            <p:strVal val="#ppt_h"/>
                                          </p:val>
                                        </p:tav>
                                      </p:tavLst>
                                    </p:anim>
                                    <p:animEffect transition="in" filter="fade">
                                      <p:cBhvr>
                                        <p:cTn id="28" dur="500"/>
                                        <p:tgtEl>
                                          <p:spTgt spid="126"/>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nodeType="clickEffect">
                                  <p:stCondLst>
                                    <p:cond delay="0"/>
                                  </p:stCondLst>
                                  <p:childTnLst>
                                    <p:set>
                                      <p:cBhvr>
                                        <p:cTn id="32" dur="1" fill="hold">
                                          <p:stCondLst>
                                            <p:cond delay="0"/>
                                          </p:stCondLst>
                                        </p:cTn>
                                        <p:tgtEl>
                                          <p:spTgt spid="155"/>
                                        </p:tgtEl>
                                        <p:attrNameLst>
                                          <p:attrName>style.visibility</p:attrName>
                                        </p:attrNameLst>
                                      </p:cBhvr>
                                      <p:to>
                                        <p:strVal val="visible"/>
                                      </p:to>
                                    </p:set>
                                    <p:animEffect transition="in" filter="dissolve">
                                      <p:cBhvr>
                                        <p:cTn id="33" dur="500"/>
                                        <p:tgtEl>
                                          <p:spTgt spid="155"/>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0" fill="hold" nodeType="clickEffect">
                                  <p:stCondLst>
                                    <p:cond delay="0"/>
                                  </p:stCondLst>
                                  <p:childTnLst>
                                    <p:set>
                                      <p:cBhvr>
                                        <p:cTn id="37" dur="1" fill="hold">
                                          <p:stCondLst>
                                            <p:cond delay="0"/>
                                          </p:stCondLst>
                                        </p:cTn>
                                        <p:tgtEl>
                                          <p:spTgt spid="156"/>
                                        </p:tgtEl>
                                        <p:attrNameLst>
                                          <p:attrName>style.visibility</p:attrName>
                                        </p:attrNameLst>
                                      </p:cBhvr>
                                      <p:to>
                                        <p:strVal val="visible"/>
                                      </p:to>
                                    </p:set>
                                    <p:anim calcmode="lin" valueType="num">
                                      <p:cBhvr>
                                        <p:cTn id="38" dur="500" fill="hold"/>
                                        <p:tgtEl>
                                          <p:spTgt spid="156"/>
                                        </p:tgtEl>
                                        <p:attrNameLst>
                                          <p:attrName>ppt_w</p:attrName>
                                        </p:attrNameLst>
                                      </p:cBhvr>
                                      <p:tavLst>
                                        <p:tav tm="0">
                                          <p:val>
                                            <p:fltVal val="0"/>
                                          </p:val>
                                        </p:tav>
                                        <p:tav tm="100000">
                                          <p:val>
                                            <p:strVal val="#ppt_w"/>
                                          </p:val>
                                        </p:tav>
                                      </p:tavLst>
                                    </p:anim>
                                    <p:anim calcmode="lin" valueType="num">
                                      <p:cBhvr>
                                        <p:cTn id="39" dur="500" fill="hold"/>
                                        <p:tgtEl>
                                          <p:spTgt spid="156"/>
                                        </p:tgtEl>
                                        <p:attrNameLst>
                                          <p:attrName>ppt_h</p:attrName>
                                        </p:attrNameLst>
                                      </p:cBhvr>
                                      <p:tavLst>
                                        <p:tav tm="0">
                                          <p:val>
                                            <p:fltVal val="0"/>
                                          </p:val>
                                        </p:tav>
                                        <p:tav tm="100000">
                                          <p:val>
                                            <p:strVal val="#ppt_h"/>
                                          </p:val>
                                        </p:tav>
                                      </p:tavLst>
                                    </p:anim>
                                    <p:animEffect transition="in" filter="fade">
                                      <p:cBhvr>
                                        <p:cTn id="40" dur="500"/>
                                        <p:tgtEl>
                                          <p:spTgt spid="156"/>
                                        </p:tgtEl>
                                      </p:cBhvr>
                                    </p:animEffect>
                                  </p:childTnLst>
                                </p:cTn>
                              </p:par>
                            </p:childTnLst>
                          </p:cTn>
                        </p:par>
                      </p:childTnLst>
                    </p:cTn>
                  </p:par>
                  <p:par>
                    <p:cTn id="41" fill="hold">
                      <p:stCondLst>
                        <p:cond delay="indefinite"/>
                      </p:stCondLst>
                      <p:childTnLst>
                        <p:par>
                          <p:cTn id="42" fill="hold">
                            <p:stCondLst>
                              <p:cond delay="0"/>
                            </p:stCondLst>
                            <p:childTnLst>
                              <p:par>
                                <p:cTn id="43" presetID="53" presetClass="entr" presetSubtype="0" fill="hold" nodeType="clickEffect">
                                  <p:stCondLst>
                                    <p:cond delay="0"/>
                                  </p:stCondLst>
                                  <p:childTnLst>
                                    <p:set>
                                      <p:cBhvr>
                                        <p:cTn id="44" dur="1" fill="hold">
                                          <p:stCondLst>
                                            <p:cond delay="0"/>
                                          </p:stCondLst>
                                        </p:cTn>
                                        <p:tgtEl>
                                          <p:spTgt spid="157"/>
                                        </p:tgtEl>
                                        <p:attrNameLst>
                                          <p:attrName>style.visibility</p:attrName>
                                        </p:attrNameLst>
                                      </p:cBhvr>
                                      <p:to>
                                        <p:strVal val="visible"/>
                                      </p:to>
                                    </p:set>
                                    <p:anim calcmode="lin" valueType="num">
                                      <p:cBhvr>
                                        <p:cTn id="45" dur="500" fill="hold"/>
                                        <p:tgtEl>
                                          <p:spTgt spid="157"/>
                                        </p:tgtEl>
                                        <p:attrNameLst>
                                          <p:attrName>ppt_w</p:attrName>
                                        </p:attrNameLst>
                                      </p:cBhvr>
                                      <p:tavLst>
                                        <p:tav tm="0">
                                          <p:val>
                                            <p:fltVal val="0"/>
                                          </p:val>
                                        </p:tav>
                                        <p:tav tm="100000">
                                          <p:val>
                                            <p:strVal val="#ppt_w"/>
                                          </p:val>
                                        </p:tav>
                                      </p:tavLst>
                                    </p:anim>
                                    <p:anim calcmode="lin" valueType="num">
                                      <p:cBhvr>
                                        <p:cTn id="46" dur="500" fill="hold"/>
                                        <p:tgtEl>
                                          <p:spTgt spid="157"/>
                                        </p:tgtEl>
                                        <p:attrNameLst>
                                          <p:attrName>ppt_h</p:attrName>
                                        </p:attrNameLst>
                                      </p:cBhvr>
                                      <p:tavLst>
                                        <p:tav tm="0">
                                          <p:val>
                                            <p:fltVal val="0"/>
                                          </p:val>
                                        </p:tav>
                                        <p:tav tm="100000">
                                          <p:val>
                                            <p:strVal val="#ppt_h"/>
                                          </p:val>
                                        </p:tav>
                                      </p:tavLst>
                                    </p:anim>
                                    <p:animEffect transition="in" filter="fade">
                                      <p:cBhvr>
                                        <p:cTn id="47" dur="500"/>
                                        <p:tgtEl>
                                          <p:spTgt spid="157"/>
                                        </p:tgtEl>
                                      </p:cBhvr>
                                    </p:animEffect>
                                  </p:childTnLst>
                                </p:cTn>
                              </p:par>
                            </p:childTnLst>
                          </p:cTn>
                        </p:par>
                      </p:childTnLst>
                    </p:cTn>
                  </p:par>
                  <p:par>
                    <p:cTn id="48" fill="hold">
                      <p:stCondLst>
                        <p:cond delay="indefinite"/>
                      </p:stCondLst>
                      <p:childTnLst>
                        <p:par>
                          <p:cTn id="49" fill="hold">
                            <p:stCondLst>
                              <p:cond delay="0"/>
                            </p:stCondLst>
                            <p:childTnLst>
                              <p:par>
                                <p:cTn id="50" presetID="53" presetClass="entr" presetSubtype="0" fill="hold" nodeType="clickEffect">
                                  <p:stCondLst>
                                    <p:cond delay="0"/>
                                  </p:stCondLst>
                                  <p:childTnLst>
                                    <p:set>
                                      <p:cBhvr>
                                        <p:cTn id="51" dur="1" fill="hold">
                                          <p:stCondLst>
                                            <p:cond delay="0"/>
                                          </p:stCondLst>
                                        </p:cTn>
                                        <p:tgtEl>
                                          <p:spTgt spid="159"/>
                                        </p:tgtEl>
                                        <p:attrNameLst>
                                          <p:attrName>style.visibility</p:attrName>
                                        </p:attrNameLst>
                                      </p:cBhvr>
                                      <p:to>
                                        <p:strVal val="visible"/>
                                      </p:to>
                                    </p:set>
                                    <p:anim calcmode="lin" valueType="num">
                                      <p:cBhvr>
                                        <p:cTn id="52" dur="500" fill="hold"/>
                                        <p:tgtEl>
                                          <p:spTgt spid="159"/>
                                        </p:tgtEl>
                                        <p:attrNameLst>
                                          <p:attrName>ppt_w</p:attrName>
                                        </p:attrNameLst>
                                      </p:cBhvr>
                                      <p:tavLst>
                                        <p:tav tm="0">
                                          <p:val>
                                            <p:fltVal val="0"/>
                                          </p:val>
                                        </p:tav>
                                        <p:tav tm="100000">
                                          <p:val>
                                            <p:strVal val="#ppt_w"/>
                                          </p:val>
                                        </p:tav>
                                      </p:tavLst>
                                    </p:anim>
                                    <p:anim calcmode="lin" valueType="num">
                                      <p:cBhvr>
                                        <p:cTn id="53" dur="500" fill="hold"/>
                                        <p:tgtEl>
                                          <p:spTgt spid="159"/>
                                        </p:tgtEl>
                                        <p:attrNameLst>
                                          <p:attrName>ppt_h</p:attrName>
                                        </p:attrNameLst>
                                      </p:cBhvr>
                                      <p:tavLst>
                                        <p:tav tm="0">
                                          <p:val>
                                            <p:fltVal val="0"/>
                                          </p:val>
                                        </p:tav>
                                        <p:tav tm="100000">
                                          <p:val>
                                            <p:strVal val="#ppt_h"/>
                                          </p:val>
                                        </p:tav>
                                      </p:tavLst>
                                    </p:anim>
                                    <p:animEffect transition="in" filter="fade">
                                      <p:cBhvr>
                                        <p:cTn id="54" dur="500"/>
                                        <p:tgtEl>
                                          <p:spTgt spid="159"/>
                                        </p:tgtEl>
                                      </p:cBhvr>
                                    </p:animEffect>
                                  </p:childTnLst>
                                </p:cTn>
                              </p:par>
                            </p:childTnLst>
                          </p:cTn>
                        </p:par>
                      </p:childTnLst>
                    </p:cTn>
                  </p:par>
                  <p:par>
                    <p:cTn id="55" fill="hold">
                      <p:stCondLst>
                        <p:cond delay="indefinite"/>
                      </p:stCondLst>
                      <p:childTnLst>
                        <p:par>
                          <p:cTn id="56" fill="hold">
                            <p:stCondLst>
                              <p:cond delay="0"/>
                            </p:stCondLst>
                            <p:childTnLst>
                              <p:par>
                                <p:cTn id="57" presetID="9" presetClass="entr" presetSubtype="0" fill="hold" nodeType="clickEffect">
                                  <p:stCondLst>
                                    <p:cond delay="0"/>
                                  </p:stCondLst>
                                  <p:childTnLst>
                                    <p:set>
                                      <p:cBhvr>
                                        <p:cTn id="58" dur="1" fill="hold">
                                          <p:stCondLst>
                                            <p:cond delay="0"/>
                                          </p:stCondLst>
                                        </p:cTn>
                                        <p:tgtEl>
                                          <p:spTgt spid="114"/>
                                        </p:tgtEl>
                                        <p:attrNameLst>
                                          <p:attrName>style.visibility</p:attrName>
                                        </p:attrNameLst>
                                      </p:cBhvr>
                                      <p:to>
                                        <p:strVal val="visible"/>
                                      </p:to>
                                    </p:set>
                                    <p:animEffect transition="in" filter="dissolve">
                                      <p:cBhvr>
                                        <p:cTn id="59" dur="500"/>
                                        <p:tgtEl>
                                          <p:spTgt spid="114"/>
                                        </p:tgtEl>
                                      </p:cBhvr>
                                    </p:animEffect>
                                  </p:childTnLst>
                                </p:cTn>
                              </p:par>
                            </p:childTnLst>
                          </p:cTn>
                        </p:par>
                      </p:childTnLst>
                    </p:cTn>
                  </p:par>
                  <p:par>
                    <p:cTn id="60" fill="hold">
                      <p:stCondLst>
                        <p:cond delay="indefinite"/>
                      </p:stCondLst>
                      <p:childTnLst>
                        <p:par>
                          <p:cTn id="61" fill="hold">
                            <p:stCondLst>
                              <p:cond delay="0"/>
                            </p:stCondLst>
                            <p:childTnLst>
                              <p:par>
                                <p:cTn id="62" presetID="53" presetClass="entr" presetSubtype="0" fill="hold" nodeType="clickEffect">
                                  <p:stCondLst>
                                    <p:cond delay="0"/>
                                  </p:stCondLst>
                                  <p:childTnLst>
                                    <p:set>
                                      <p:cBhvr>
                                        <p:cTn id="63" dur="1" fill="hold">
                                          <p:stCondLst>
                                            <p:cond delay="0"/>
                                          </p:stCondLst>
                                        </p:cTn>
                                        <p:tgtEl>
                                          <p:spTgt spid="160"/>
                                        </p:tgtEl>
                                        <p:attrNameLst>
                                          <p:attrName>style.visibility</p:attrName>
                                        </p:attrNameLst>
                                      </p:cBhvr>
                                      <p:to>
                                        <p:strVal val="visible"/>
                                      </p:to>
                                    </p:set>
                                    <p:anim calcmode="lin" valueType="num">
                                      <p:cBhvr>
                                        <p:cTn id="64" dur="500" fill="hold"/>
                                        <p:tgtEl>
                                          <p:spTgt spid="160"/>
                                        </p:tgtEl>
                                        <p:attrNameLst>
                                          <p:attrName>ppt_w</p:attrName>
                                        </p:attrNameLst>
                                      </p:cBhvr>
                                      <p:tavLst>
                                        <p:tav tm="0">
                                          <p:val>
                                            <p:fltVal val="0"/>
                                          </p:val>
                                        </p:tav>
                                        <p:tav tm="100000">
                                          <p:val>
                                            <p:strVal val="#ppt_w"/>
                                          </p:val>
                                        </p:tav>
                                      </p:tavLst>
                                    </p:anim>
                                    <p:anim calcmode="lin" valueType="num">
                                      <p:cBhvr>
                                        <p:cTn id="65" dur="500" fill="hold"/>
                                        <p:tgtEl>
                                          <p:spTgt spid="160"/>
                                        </p:tgtEl>
                                        <p:attrNameLst>
                                          <p:attrName>ppt_h</p:attrName>
                                        </p:attrNameLst>
                                      </p:cBhvr>
                                      <p:tavLst>
                                        <p:tav tm="0">
                                          <p:val>
                                            <p:fltVal val="0"/>
                                          </p:val>
                                        </p:tav>
                                        <p:tav tm="100000">
                                          <p:val>
                                            <p:strVal val="#ppt_h"/>
                                          </p:val>
                                        </p:tav>
                                      </p:tavLst>
                                    </p:anim>
                                    <p:animEffect transition="in" filter="fade">
                                      <p:cBhvr>
                                        <p:cTn id="66" dur="500"/>
                                        <p:tgtEl>
                                          <p:spTgt spid="160"/>
                                        </p:tgtEl>
                                      </p:cBhvr>
                                    </p:animEffect>
                                  </p:childTnLst>
                                </p:cTn>
                              </p:par>
                            </p:childTnLst>
                          </p:cTn>
                        </p:par>
                      </p:childTnLst>
                    </p:cTn>
                  </p:par>
                  <p:par>
                    <p:cTn id="67" fill="hold">
                      <p:stCondLst>
                        <p:cond delay="indefinite"/>
                      </p:stCondLst>
                      <p:childTnLst>
                        <p:par>
                          <p:cTn id="68" fill="hold">
                            <p:stCondLst>
                              <p:cond delay="0"/>
                            </p:stCondLst>
                            <p:childTnLst>
                              <p:par>
                                <p:cTn id="69" presetID="53" presetClass="entr" presetSubtype="0" fill="hold" nodeType="clickEffect">
                                  <p:stCondLst>
                                    <p:cond delay="0"/>
                                  </p:stCondLst>
                                  <p:childTnLst>
                                    <p:set>
                                      <p:cBhvr>
                                        <p:cTn id="70" dur="1" fill="hold">
                                          <p:stCondLst>
                                            <p:cond delay="0"/>
                                          </p:stCondLst>
                                        </p:cTn>
                                        <p:tgtEl>
                                          <p:spTgt spid="161"/>
                                        </p:tgtEl>
                                        <p:attrNameLst>
                                          <p:attrName>style.visibility</p:attrName>
                                        </p:attrNameLst>
                                      </p:cBhvr>
                                      <p:to>
                                        <p:strVal val="visible"/>
                                      </p:to>
                                    </p:set>
                                    <p:anim calcmode="lin" valueType="num">
                                      <p:cBhvr>
                                        <p:cTn id="71" dur="500" fill="hold"/>
                                        <p:tgtEl>
                                          <p:spTgt spid="161"/>
                                        </p:tgtEl>
                                        <p:attrNameLst>
                                          <p:attrName>ppt_w</p:attrName>
                                        </p:attrNameLst>
                                      </p:cBhvr>
                                      <p:tavLst>
                                        <p:tav tm="0">
                                          <p:val>
                                            <p:fltVal val="0"/>
                                          </p:val>
                                        </p:tav>
                                        <p:tav tm="100000">
                                          <p:val>
                                            <p:strVal val="#ppt_w"/>
                                          </p:val>
                                        </p:tav>
                                      </p:tavLst>
                                    </p:anim>
                                    <p:anim calcmode="lin" valueType="num">
                                      <p:cBhvr>
                                        <p:cTn id="72" dur="500" fill="hold"/>
                                        <p:tgtEl>
                                          <p:spTgt spid="161"/>
                                        </p:tgtEl>
                                        <p:attrNameLst>
                                          <p:attrName>ppt_h</p:attrName>
                                        </p:attrNameLst>
                                      </p:cBhvr>
                                      <p:tavLst>
                                        <p:tav tm="0">
                                          <p:val>
                                            <p:fltVal val="0"/>
                                          </p:val>
                                        </p:tav>
                                        <p:tav tm="100000">
                                          <p:val>
                                            <p:strVal val="#ppt_h"/>
                                          </p:val>
                                        </p:tav>
                                      </p:tavLst>
                                    </p:anim>
                                    <p:animEffect transition="in" filter="fade">
                                      <p:cBhvr>
                                        <p:cTn id="73" dur="500"/>
                                        <p:tgtEl>
                                          <p:spTgt spid="161"/>
                                        </p:tgtEl>
                                      </p:cBhvr>
                                    </p:animEffect>
                                  </p:childTnLst>
                                </p:cTn>
                              </p:par>
                            </p:childTnLst>
                          </p:cTn>
                        </p:par>
                      </p:childTnLst>
                    </p:cTn>
                  </p:par>
                  <p:par>
                    <p:cTn id="74" fill="hold">
                      <p:stCondLst>
                        <p:cond delay="indefinite"/>
                      </p:stCondLst>
                      <p:childTnLst>
                        <p:par>
                          <p:cTn id="75" fill="hold">
                            <p:stCondLst>
                              <p:cond delay="0"/>
                            </p:stCondLst>
                            <p:childTnLst>
                              <p:par>
                                <p:cTn id="76" presetID="53" presetClass="entr" presetSubtype="0" fill="hold" nodeType="clickEffect">
                                  <p:stCondLst>
                                    <p:cond delay="0"/>
                                  </p:stCondLst>
                                  <p:childTnLst>
                                    <p:set>
                                      <p:cBhvr>
                                        <p:cTn id="77" dur="1" fill="hold">
                                          <p:stCondLst>
                                            <p:cond delay="0"/>
                                          </p:stCondLst>
                                        </p:cTn>
                                        <p:tgtEl>
                                          <p:spTgt spid="162"/>
                                        </p:tgtEl>
                                        <p:attrNameLst>
                                          <p:attrName>style.visibility</p:attrName>
                                        </p:attrNameLst>
                                      </p:cBhvr>
                                      <p:to>
                                        <p:strVal val="visible"/>
                                      </p:to>
                                    </p:set>
                                    <p:anim calcmode="lin" valueType="num">
                                      <p:cBhvr>
                                        <p:cTn id="78" dur="500" fill="hold"/>
                                        <p:tgtEl>
                                          <p:spTgt spid="162"/>
                                        </p:tgtEl>
                                        <p:attrNameLst>
                                          <p:attrName>ppt_w</p:attrName>
                                        </p:attrNameLst>
                                      </p:cBhvr>
                                      <p:tavLst>
                                        <p:tav tm="0">
                                          <p:val>
                                            <p:fltVal val="0"/>
                                          </p:val>
                                        </p:tav>
                                        <p:tav tm="100000">
                                          <p:val>
                                            <p:strVal val="#ppt_w"/>
                                          </p:val>
                                        </p:tav>
                                      </p:tavLst>
                                    </p:anim>
                                    <p:anim calcmode="lin" valueType="num">
                                      <p:cBhvr>
                                        <p:cTn id="79" dur="500" fill="hold"/>
                                        <p:tgtEl>
                                          <p:spTgt spid="162"/>
                                        </p:tgtEl>
                                        <p:attrNameLst>
                                          <p:attrName>ppt_h</p:attrName>
                                        </p:attrNameLst>
                                      </p:cBhvr>
                                      <p:tavLst>
                                        <p:tav tm="0">
                                          <p:val>
                                            <p:fltVal val="0"/>
                                          </p:val>
                                        </p:tav>
                                        <p:tav tm="100000">
                                          <p:val>
                                            <p:strVal val="#ppt_h"/>
                                          </p:val>
                                        </p:tav>
                                      </p:tavLst>
                                    </p:anim>
                                    <p:animEffect transition="in" filter="fade">
                                      <p:cBhvr>
                                        <p:cTn id="80" dur="500"/>
                                        <p:tgtEl>
                                          <p:spTgt spid="1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p:txBody>
          <a:bodyPr/>
          <a:lstStyle/>
          <a:p>
            <a:pPr eaLnBrk="1" hangingPunct="1"/>
            <a:r>
              <a:rPr lang="en-US" dirty="0" smtClean="0"/>
              <a:t>Architecture (</a:t>
            </a:r>
            <a:r>
              <a:rPr lang="en-US" sz="2400" b="1" dirty="0" smtClean="0"/>
              <a:t>Wrapper</a:t>
            </a:r>
            <a:r>
              <a:rPr lang="en-US" dirty="0" smtClean="0"/>
              <a:t>)</a:t>
            </a:r>
            <a:endParaRPr lang="en-GB" dirty="0" smtClean="0"/>
          </a:p>
        </p:txBody>
      </p:sp>
      <p:grpSp>
        <p:nvGrpSpPr>
          <p:cNvPr id="47" name="Group 46"/>
          <p:cNvGrpSpPr/>
          <p:nvPr/>
        </p:nvGrpSpPr>
        <p:grpSpPr>
          <a:xfrm>
            <a:off x="3278909" y="1283853"/>
            <a:ext cx="2890981" cy="2715492"/>
            <a:chOff x="4091709" y="1865744"/>
            <a:chExt cx="2890981" cy="2715492"/>
          </a:xfrm>
        </p:grpSpPr>
        <p:sp>
          <p:nvSpPr>
            <p:cNvPr id="4" name="Oval 3"/>
            <p:cNvSpPr/>
            <p:nvPr/>
          </p:nvSpPr>
          <p:spPr bwMode="auto">
            <a:xfrm>
              <a:off x="4091709" y="1865744"/>
              <a:ext cx="2890981" cy="2715492"/>
            </a:xfrm>
            <a:prstGeom prst="ellipse">
              <a:avLst/>
            </a:prstGeom>
            <a:solidFill>
              <a:schemeClr val="accent1">
                <a:lumMod val="75000"/>
                <a:alpha val="35000"/>
              </a:schemeClr>
            </a:solidFill>
            <a:ln w="25400" cap="flat" cmpd="sng" algn="ctr">
              <a:solidFill>
                <a:schemeClr val="tx1"/>
              </a:solidFill>
              <a:prstDash val="solid"/>
              <a:round/>
              <a:headEnd type="none" w="med" len="med"/>
              <a:tailEnd type="none" w="med" len="med"/>
            </a:ln>
            <a:effectLst/>
          </p:spPr>
          <p:txBody>
            <a:bodyPr vert="horz" wrap="square" lIns="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900" b="1" i="0" u="none" strike="noStrike" cap="none" normalizeH="0" baseline="0" smtClean="0">
                <a:ln>
                  <a:noFill/>
                </a:ln>
                <a:solidFill>
                  <a:srgbClr val="000000"/>
                </a:solidFill>
                <a:effectLst/>
                <a:latin typeface="Arial" pitchFamily="34" charset="0"/>
              </a:endParaRPr>
            </a:p>
          </p:txBody>
        </p:sp>
        <p:grpSp>
          <p:nvGrpSpPr>
            <p:cNvPr id="11" name="Group 10"/>
            <p:cNvGrpSpPr/>
            <p:nvPr/>
          </p:nvGrpSpPr>
          <p:grpSpPr>
            <a:xfrm>
              <a:off x="4403436" y="2445327"/>
              <a:ext cx="1295400" cy="762000"/>
              <a:chOff x="1447800" y="2362200"/>
              <a:chExt cx="1295400" cy="762000"/>
            </a:xfrm>
          </p:grpSpPr>
          <p:sp>
            <p:nvSpPr>
              <p:cNvPr id="6" name="Flowchart: Process 5"/>
              <p:cNvSpPr/>
              <p:nvPr/>
            </p:nvSpPr>
            <p:spPr>
              <a:xfrm>
                <a:off x="1447800" y="2362200"/>
                <a:ext cx="1295400" cy="762000"/>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a:p>
            </p:txBody>
          </p:sp>
          <p:sp>
            <p:nvSpPr>
              <p:cNvPr id="7" name="TextBox 6"/>
              <p:cNvSpPr txBox="1"/>
              <p:nvPr/>
            </p:nvSpPr>
            <p:spPr>
              <a:xfrm>
                <a:off x="1524419" y="2432445"/>
                <a:ext cx="1069524" cy="523220"/>
              </a:xfrm>
              <a:prstGeom prst="rect">
                <a:avLst/>
              </a:prstGeom>
              <a:noFill/>
            </p:spPr>
            <p:txBody>
              <a:bodyPr wrap="none" rtlCol="0">
                <a:spAutoFit/>
              </a:bodyPr>
              <a:lstStyle/>
              <a:p>
                <a:r>
                  <a:rPr lang="en-US" sz="1400" b="0" dirty="0" smtClean="0"/>
                  <a:t>Metadata </a:t>
                </a:r>
              </a:p>
              <a:p>
                <a:r>
                  <a:rPr lang="en-US" sz="1400" b="0" dirty="0" smtClean="0"/>
                  <a:t>component</a:t>
                </a:r>
                <a:endParaRPr lang="en-US" sz="1400" b="0" dirty="0"/>
              </a:p>
            </p:txBody>
          </p:sp>
        </p:grpSp>
        <p:grpSp>
          <p:nvGrpSpPr>
            <p:cNvPr id="10" name="Group 9"/>
            <p:cNvGrpSpPr/>
            <p:nvPr/>
          </p:nvGrpSpPr>
          <p:grpSpPr>
            <a:xfrm>
              <a:off x="4472709" y="3281189"/>
              <a:ext cx="1295400" cy="762000"/>
              <a:chOff x="1600200" y="3235008"/>
              <a:chExt cx="1295400" cy="762000"/>
            </a:xfrm>
          </p:grpSpPr>
          <p:sp>
            <p:nvSpPr>
              <p:cNvPr id="8" name="Flowchart: Process 7"/>
              <p:cNvSpPr/>
              <p:nvPr/>
            </p:nvSpPr>
            <p:spPr>
              <a:xfrm>
                <a:off x="1600200" y="3235008"/>
                <a:ext cx="1295400" cy="762000"/>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a:p>
            </p:txBody>
          </p:sp>
          <p:sp>
            <p:nvSpPr>
              <p:cNvPr id="9" name="TextBox 8"/>
              <p:cNvSpPr txBox="1"/>
              <p:nvPr/>
            </p:nvSpPr>
            <p:spPr>
              <a:xfrm>
                <a:off x="1680176" y="3332961"/>
                <a:ext cx="1140056" cy="523220"/>
              </a:xfrm>
              <a:prstGeom prst="rect">
                <a:avLst/>
              </a:prstGeom>
              <a:noFill/>
            </p:spPr>
            <p:txBody>
              <a:bodyPr wrap="none" rtlCol="0">
                <a:spAutoFit/>
              </a:bodyPr>
              <a:lstStyle/>
              <a:p>
                <a:r>
                  <a:rPr lang="en-US" sz="1400" b="0" dirty="0" smtClean="0"/>
                  <a:t>Provenance</a:t>
                </a:r>
                <a:endParaRPr lang="en-US" sz="1400" b="0" dirty="0" smtClean="0"/>
              </a:p>
              <a:p>
                <a:r>
                  <a:rPr lang="en-US" sz="1400" b="0" dirty="0" smtClean="0"/>
                  <a:t>component</a:t>
                </a:r>
                <a:endParaRPr lang="en-US" sz="1400" b="0" dirty="0"/>
              </a:p>
            </p:txBody>
          </p:sp>
        </p:grpSp>
        <p:grpSp>
          <p:nvGrpSpPr>
            <p:cNvPr id="12" name="Group 11"/>
            <p:cNvGrpSpPr/>
            <p:nvPr/>
          </p:nvGrpSpPr>
          <p:grpSpPr>
            <a:xfrm>
              <a:off x="5562600" y="2708562"/>
              <a:ext cx="1295400" cy="762000"/>
              <a:chOff x="1447800" y="2362200"/>
              <a:chExt cx="1295400" cy="762000"/>
            </a:xfrm>
          </p:grpSpPr>
          <p:sp>
            <p:nvSpPr>
              <p:cNvPr id="13" name="Flowchart: Process 12"/>
              <p:cNvSpPr/>
              <p:nvPr/>
            </p:nvSpPr>
            <p:spPr>
              <a:xfrm>
                <a:off x="1447800" y="2362200"/>
                <a:ext cx="1295400" cy="762000"/>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a:p>
            </p:txBody>
          </p:sp>
          <p:sp>
            <p:nvSpPr>
              <p:cNvPr id="14" name="TextBox 13"/>
              <p:cNvSpPr txBox="1"/>
              <p:nvPr/>
            </p:nvSpPr>
            <p:spPr>
              <a:xfrm>
                <a:off x="1505264" y="2570990"/>
                <a:ext cx="931665" cy="307777"/>
              </a:xfrm>
              <a:prstGeom prst="rect">
                <a:avLst/>
              </a:prstGeom>
              <a:noFill/>
            </p:spPr>
            <p:txBody>
              <a:bodyPr wrap="none" rtlCol="0">
                <a:spAutoFit/>
              </a:bodyPr>
              <a:lstStyle/>
              <a:p>
                <a:r>
                  <a:rPr lang="en-US" sz="1400" b="0" dirty="0" smtClean="0"/>
                  <a:t>Service 1</a:t>
                </a:r>
                <a:endParaRPr lang="en-US" sz="1400" b="0" dirty="0"/>
              </a:p>
            </p:txBody>
          </p:sp>
        </p:grpSp>
        <p:sp>
          <p:nvSpPr>
            <p:cNvPr id="16" name="TextBox 15"/>
            <p:cNvSpPr txBox="1"/>
            <p:nvPr/>
          </p:nvSpPr>
          <p:spPr>
            <a:xfrm>
              <a:off x="5171594" y="1884218"/>
              <a:ext cx="748923" cy="230832"/>
            </a:xfrm>
            <a:prstGeom prst="rect">
              <a:avLst/>
            </a:prstGeom>
            <a:noFill/>
          </p:spPr>
          <p:txBody>
            <a:bodyPr wrap="none" rtlCol="0">
              <a:spAutoFit/>
            </a:bodyPr>
            <a:lstStyle/>
            <a:p>
              <a:r>
                <a:rPr lang="en-US" dirty="0" smtClean="0"/>
                <a:t>Wrapper 1</a:t>
              </a:r>
              <a:endParaRPr lang="en-US" dirty="0"/>
            </a:p>
          </p:txBody>
        </p:sp>
      </p:grpSp>
      <p:grpSp>
        <p:nvGrpSpPr>
          <p:cNvPr id="48" name="Group 47"/>
          <p:cNvGrpSpPr/>
          <p:nvPr/>
        </p:nvGrpSpPr>
        <p:grpSpPr>
          <a:xfrm>
            <a:off x="3726901" y="3459020"/>
            <a:ext cx="2890981" cy="2715492"/>
            <a:chOff x="4091709" y="1865744"/>
            <a:chExt cx="2890981" cy="2715492"/>
          </a:xfrm>
        </p:grpSpPr>
        <p:sp>
          <p:nvSpPr>
            <p:cNvPr id="49" name="Oval 48"/>
            <p:cNvSpPr/>
            <p:nvPr/>
          </p:nvSpPr>
          <p:spPr bwMode="auto">
            <a:xfrm>
              <a:off x="4091709" y="1865744"/>
              <a:ext cx="2890981" cy="2715492"/>
            </a:xfrm>
            <a:prstGeom prst="ellipse">
              <a:avLst/>
            </a:prstGeom>
            <a:solidFill>
              <a:schemeClr val="accent1">
                <a:lumMod val="75000"/>
                <a:alpha val="35000"/>
              </a:schemeClr>
            </a:solidFill>
            <a:ln w="25400" cap="flat" cmpd="sng" algn="ctr">
              <a:solidFill>
                <a:schemeClr val="tx1"/>
              </a:solidFill>
              <a:prstDash val="solid"/>
              <a:round/>
              <a:headEnd type="none" w="med" len="med"/>
              <a:tailEnd type="none" w="med" len="med"/>
            </a:ln>
            <a:effectLst/>
          </p:spPr>
          <p:txBody>
            <a:bodyPr vert="horz" wrap="square" lIns="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900" b="1" i="0" u="none" strike="noStrike" cap="none" normalizeH="0" baseline="0" smtClean="0">
                <a:ln>
                  <a:noFill/>
                </a:ln>
                <a:solidFill>
                  <a:srgbClr val="000000"/>
                </a:solidFill>
                <a:effectLst/>
                <a:latin typeface="Arial" pitchFamily="34" charset="0"/>
              </a:endParaRPr>
            </a:p>
          </p:txBody>
        </p:sp>
        <p:grpSp>
          <p:nvGrpSpPr>
            <p:cNvPr id="50" name="Group 10"/>
            <p:cNvGrpSpPr/>
            <p:nvPr/>
          </p:nvGrpSpPr>
          <p:grpSpPr>
            <a:xfrm>
              <a:off x="4403436" y="2445327"/>
              <a:ext cx="1295400" cy="762000"/>
              <a:chOff x="1447800" y="2362200"/>
              <a:chExt cx="1295400" cy="762000"/>
            </a:xfrm>
          </p:grpSpPr>
          <p:sp>
            <p:nvSpPr>
              <p:cNvPr id="58" name="Flowchart: Process 5"/>
              <p:cNvSpPr/>
              <p:nvPr/>
            </p:nvSpPr>
            <p:spPr>
              <a:xfrm>
                <a:off x="1447800" y="2362200"/>
                <a:ext cx="1295400" cy="762000"/>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a:p>
            </p:txBody>
          </p:sp>
          <p:sp>
            <p:nvSpPr>
              <p:cNvPr id="59" name="TextBox 6"/>
              <p:cNvSpPr txBox="1"/>
              <p:nvPr/>
            </p:nvSpPr>
            <p:spPr>
              <a:xfrm>
                <a:off x="1524419" y="2432445"/>
                <a:ext cx="1069524" cy="523220"/>
              </a:xfrm>
              <a:prstGeom prst="rect">
                <a:avLst/>
              </a:prstGeom>
              <a:noFill/>
            </p:spPr>
            <p:txBody>
              <a:bodyPr wrap="none" rtlCol="0">
                <a:spAutoFit/>
              </a:bodyPr>
              <a:lstStyle/>
              <a:p>
                <a:r>
                  <a:rPr lang="en-US" sz="1400" b="0" dirty="0" smtClean="0"/>
                  <a:t>Metadata </a:t>
                </a:r>
              </a:p>
              <a:p>
                <a:r>
                  <a:rPr lang="en-US" sz="1400" b="0" dirty="0" smtClean="0"/>
                  <a:t>component</a:t>
                </a:r>
                <a:endParaRPr lang="en-US" sz="1400" b="0" dirty="0"/>
              </a:p>
            </p:txBody>
          </p:sp>
        </p:grpSp>
        <p:grpSp>
          <p:nvGrpSpPr>
            <p:cNvPr id="51" name="Group 9"/>
            <p:cNvGrpSpPr/>
            <p:nvPr/>
          </p:nvGrpSpPr>
          <p:grpSpPr>
            <a:xfrm>
              <a:off x="4472709" y="3281189"/>
              <a:ext cx="1295400" cy="762000"/>
              <a:chOff x="1600200" y="3235008"/>
              <a:chExt cx="1295400" cy="762000"/>
            </a:xfrm>
          </p:grpSpPr>
          <p:sp>
            <p:nvSpPr>
              <p:cNvPr id="56" name="Flowchart: Process 55"/>
              <p:cNvSpPr/>
              <p:nvPr/>
            </p:nvSpPr>
            <p:spPr>
              <a:xfrm>
                <a:off x="1600200" y="3235008"/>
                <a:ext cx="1295400" cy="762000"/>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a:p>
            </p:txBody>
          </p:sp>
          <p:sp>
            <p:nvSpPr>
              <p:cNvPr id="57" name="TextBox 56"/>
              <p:cNvSpPr txBox="1"/>
              <p:nvPr/>
            </p:nvSpPr>
            <p:spPr>
              <a:xfrm>
                <a:off x="1680176" y="3332961"/>
                <a:ext cx="1140056" cy="523220"/>
              </a:xfrm>
              <a:prstGeom prst="rect">
                <a:avLst/>
              </a:prstGeom>
              <a:noFill/>
            </p:spPr>
            <p:txBody>
              <a:bodyPr wrap="none" rtlCol="0">
                <a:spAutoFit/>
              </a:bodyPr>
              <a:lstStyle/>
              <a:p>
                <a:r>
                  <a:rPr lang="en-US" sz="1400" b="0" dirty="0" smtClean="0"/>
                  <a:t>Provenance</a:t>
                </a:r>
                <a:endParaRPr lang="en-US" sz="1400" b="0" dirty="0" smtClean="0"/>
              </a:p>
              <a:p>
                <a:r>
                  <a:rPr lang="en-US" sz="1400" b="0" dirty="0" smtClean="0"/>
                  <a:t>component</a:t>
                </a:r>
                <a:endParaRPr lang="en-US" sz="1400" b="0" dirty="0"/>
              </a:p>
            </p:txBody>
          </p:sp>
        </p:grpSp>
        <p:grpSp>
          <p:nvGrpSpPr>
            <p:cNvPr id="52" name="Group 11"/>
            <p:cNvGrpSpPr/>
            <p:nvPr/>
          </p:nvGrpSpPr>
          <p:grpSpPr>
            <a:xfrm>
              <a:off x="5562600" y="2708562"/>
              <a:ext cx="1295400" cy="762000"/>
              <a:chOff x="1447800" y="2362200"/>
              <a:chExt cx="1295400" cy="762000"/>
            </a:xfrm>
          </p:grpSpPr>
          <p:sp>
            <p:nvSpPr>
              <p:cNvPr id="54" name="Flowchart: Process 53"/>
              <p:cNvSpPr/>
              <p:nvPr/>
            </p:nvSpPr>
            <p:spPr>
              <a:xfrm>
                <a:off x="1447800" y="2362200"/>
                <a:ext cx="1295400" cy="762000"/>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a:p>
            </p:txBody>
          </p:sp>
          <p:sp>
            <p:nvSpPr>
              <p:cNvPr id="55" name="TextBox 54"/>
              <p:cNvSpPr txBox="1"/>
              <p:nvPr/>
            </p:nvSpPr>
            <p:spPr>
              <a:xfrm>
                <a:off x="1505264" y="2570990"/>
                <a:ext cx="931665" cy="307777"/>
              </a:xfrm>
              <a:prstGeom prst="rect">
                <a:avLst/>
              </a:prstGeom>
              <a:noFill/>
            </p:spPr>
            <p:txBody>
              <a:bodyPr wrap="none" rtlCol="0">
                <a:spAutoFit/>
              </a:bodyPr>
              <a:lstStyle/>
              <a:p>
                <a:r>
                  <a:rPr lang="en-US" sz="1400" b="0" dirty="0" smtClean="0"/>
                  <a:t>Service 3</a:t>
                </a:r>
                <a:endParaRPr lang="en-US" sz="1400" b="0" dirty="0"/>
              </a:p>
            </p:txBody>
          </p:sp>
        </p:grpSp>
        <p:sp>
          <p:nvSpPr>
            <p:cNvPr id="53" name="TextBox 52"/>
            <p:cNvSpPr txBox="1"/>
            <p:nvPr/>
          </p:nvSpPr>
          <p:spPr>
            <a:xfrm>
              <a:off x="5171594" y="1884218"/>
              <a:ext cx="748923" cy="230832"/>
            </a:xfrm>
            <a:prstGeom prst="rect">
              <a:avLst/>
            </a:prstGeom>
            <a:noFill/>
          </p:spPr>
          <p:txBody>
            <a:bodyPr wrap="none" rtlCol="0">
              <a:spAutoFit/>
            </a:bodyPr>
            <a:lstStyle/>
            <a:p>
              <a:r>
                <a:rPr lang="en-US" dirty="0" smtClean="0"/>
                <a:t>Wrapper 3</a:t>
              </a:r>
              <a:endParaRPr lang="en-US" dirty="0"/>
            </a:p>
          </p:txBody>
        </p:sp>
      </p:grpSp>
      <p:grpSp>
        <p:nvGrpSpPr>
          <p:cNvPr id="60" name="Group 59"/>
          <p:cNvGrpSpPr/>
          <p:nvPr/>
        </p:nvGrpSpPr>
        <p:grpSpPr>
          <a:xfrm>
            <a:off x="5200073" y="1237671"/>
            <a:ext cx="2890981" cy="2715492"/>
            <a:chOff x="4091709" y="1865744"/>
            <a:chExt cx="2890981" cy="2715492"/>
          </a:xfrm>
        </p:grpSpPr>
        <p:sp>
          <p:nvSpPr>
            <p:cNvPr id="61" name="Oval 60"/>
            <p:cNvSpPr/>
            <p:nvPr/>
          </p:nvSpPr>
          <p:spPr bwMode="auto">
            <a:xfrm>
              <a:off x="4091709" y="1865744"/>
              <a:ext cx="2890981" cy="2715492"/>
            </a:xfrm>
            <a:prstGeom prst="ellipse">
              <a:avLst/>
            </a:prstGeom>
            <a:solidFill>
              <a:schemeClr val="accent1">
                <a:lumMod val="75000"/>
                <a:alpha val="35000"/>
              </a:schemeClr>
            </a:solidFill>
            <a:ln w="25400" cap="flat" cmpd="sng" algn="ctr">
              <a:solidFill>
                <a:schemeClr val="tx1"/>
              </a:solidFill>
              <a:prstDash val="solid"/>
              <a:round/>
              <a:headEnd type="none" w="med" len="med"/>
              <a:tailEnd type="none" w="med" len="med"/>
            </a:ln>
            <a:effectLst/>
          </p:spPr>
          <p:txBody>
            <a:bodyPr vert="horz" wrap="square" lIns="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900" b="1" i="0" u="none" strike="noStrike" cap="none" normalizeH="0" baseline="0" smtClean="0">
                <a:ln>
                  <a:noFill/>
                </a:ln>
                <a:solidFill>
                  <a:srgbClr val="000000"/>
                </a:solidFill>
                <a:effectLst/>
                <a:latin typeface="Arial" pitchFamily="34" charset="0"/>
              </a:endParaRPr>
            </a:p>
          </p:txBody>
        </p:sp>
        <p:grpSp>
          <p:nvGrpSpPr>
            <p:cNvPr id="62" name="Group 10"/>
            <p:cNvGrpSpPr/>
            <p:nvPr/>
          </p:nvGrpSpPr>
          <p:grpSpPr>
            <a:xfrm>
              <a:off x="4403436" y="2445327"/>
              <a:ext cx="1295400" cy="762000"/>
              <a:chOff x="1447800" y="2362200"/>
              <a:chExt cx="1295400" cy="762000"/>
            </a:xfrm>
          </p:grpSpPr>
          <p:sp>
            <p:nvSpPr>
              <p:cNvPr id="70" name="Flowchart: Process 5"/>
              <p:cNvSpPr/>
              <p:nvPr/>
            </p:nvSpPr>
            <p:spPr>
              <a:xfrm>
                <a:off x="1447800" y="2362200"/>
                <a:ext cx="1295400" cy="762000"/>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a:p>
            </p:txBody>
          </p:sp>
          <p:sp>
            <p:nvSpPr>
              <p:cNvPr id="71" name="TextBox 6"/>
              <p:cNvSpPr txBox="1"/>
              <p:nvPr/>
            </p:nvSpPr>
            <p:spPr>
              <a:xfrm>
                <a:off x="1524419" y="2432445"/>
                <a:ext cx="1069524" cy="523220"/>
              </a:xfrm>
              <a:prstGeom prst="rect">
                <a:avLst/>
              </a:prstGeom>
              <a:noFill/>
            </p:spPr>
            <p:txBody>
              <a:bodyPr wrap="none" rtlCol="0">
                <a:spAutoFit/>
              </a:bodyPr>
              <a:lstStyle/>
              <a:p>
                <a:r>
                  <a:rPr lang="en-US" sz="1400" b="0" dirty="0" smtClean="0"/>
                  <a:t>Metadata </a:t>
                </a:r>
              </a:p>
              <a:p>
                <a:r>
                  <a:rPr lang="en-US" sz="1400" b="0" dirty="0" smtClean="0"/>
                  <a:t>component</a:t>
                </a:r>
                <a:endParaRPr lang="en-US" sz="1400" b="0" dirty="0"/>
              </a:p>
            </p:txBody>
          </p:sp>
        </p:grpSp>
        <p:grpSp>
          <p:nvGrpSpPr>
            <p:cNvPr id="63" name="Group 9"/>
            <p:cNvGrpSpPr/>
            <p:nvPr/>
          </p:nvGrpSpPr>
          <p:grpSpPr>
            <a:xfrm>
              <a:off x="4472709" y="3281189"/>
              <a:ext cx="1295400" cy="762000"/>
              <a:chOff x="1600200" y="3235008"/>
              <a:chExt cx="1295400" cy="762000"/>
            </a:xfrm>
          </p:grpSpPr>
          <p:sp>
            <p:nvSpPr>
              <p:cNvPr id="68" name="Flowchart: Process 67"/>
              <p:cNvSpPr/>
              <p:nvPr/>
            </p:nvSpPr>
            <p:spPr>
              <a:xfrm>
                <a:off x="1600200" y="3235008"/>
                <a:ext cx="1295400" cy="762000"/>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a:p>
            </p:txBody>
          </p:sp>
          <p:sp>
            <p:nvSpPr>
              <p:cNvPr id="69" name="TextBox 68"/>
              <p:cNvSpPr txBox="1"/>
              <p:nvPr/>
            </p:nvSpPr>
            <p:spPr>
              <a:xfrm>
                <a:off x="1680176" y="3332961"/>
                <a:ext cx="1140056" cy="523220"/>
              </a:xfrm>
              <a:prstGeom prst="rect">
                <a:avLst/>
              </a:prstGeom>
              <a:noFill/>
            </p:spPr>
            <p:txBody>
              <a:bodyPr wrap="none" rtlCol="0">
                <a:spAutoFit/>
              </a:bodyPr>
              <a:lstStyle/>
              <a:p>
                <a:r>
                  <a:rPr lang="en-US" sz="1400" b="0" dirty="0" smtClean="0"/>
                  <a:t>Provenance</a:t>
                </a:r>
                <a:endParaRPr lang="en-US" sz="1400" b="0" dirty="0" smtClean="0"/>
              </a:p>
              <a:p>
                <a:r>
                  <a:rPr lang="en-US" sz="1400" b="0" dirty="0" smtClean="0"/>
                  <a:t>component</a:t>
                </a:r>
                <a:endParaRPr lang="en-US" sz="1400" b="0" dirty="0"/>
              </a:p>
            </p:txBody>
          </p:sp>
        </p:grpSp>
        <p:grpSp>
          <p:nvGrpSpPr>
            <p:cNvPr id="64" name="Group 11"/>
            <p:cNvGrpSpPr/>
            <p:nvPr/>
          </p:nvGrpSpPr>
          <p:grpSpPr>
            <a:xfrm>
              <a:off x="5562600" y="2708562"/>
              <a:ext cx="1295400" cy="762000"/>
              <a:chOff x="1447800" y="2362200"/>
              <a:chExt cx="1295400" cy="762000"/>
            </a:xfrm>
          </p:grpSpPr>
          <p:sp>
            <p:nvSpPr>
              <p:cNvPr id="66" name="Flowchart: Process 65"/>
              <p:cNvSpPr/>
              <p:nvPr/>
            </p:nvSpPr>
            <p:spPr>
              <a:xfrm>
                <a:off x="1447800" y="2362200"/>
                <a:ext cx="1295400" cy="762000"/>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a:p>
            </p:txBody>
          </p:sp>
          <p:sp>
            <p:nvSpPr>
              <p:cNvPr id="67" name="TextBox 66"/>
              <p:cNvSpPr txBox="1"/>
              <p:nvPr/>
            </p:nvSpPr>
            <p:spPr>
              <a:xfrm>
                <a:off x="1505264" y="2570990"/>
                <a:ext cx="931665" cy="307777"/>
              </a:xfrm>
              <a:prstGeom prst="rect">
                <a:avLst/>
              </a:prstGeom>
              <a:noFill/>
            </p:spPr>
            <p:txBody>
              <a:bodyPr wrap="none" rtlCol="0">
                <a:spAutoFit/>
              </a:bodyPr>
              <a:lstStyle/>
              <a:p>
                <a:r>
                  <a:rPr lang="en-US" sz="1400" b="0" dirty="0" smtClean="0"/>
                  <a:t>Service 2</a:t>
                </a:r>
                <a:endParaRPr lang="en-US" sz="1400" b="0" dirty="0"/>
              </a:p>
            </p:txBody>
          </p:sp>
        </p:grpSp>
        <p:sp>
          <p:nvSpPr>
            <p:cNvPr id="65" name="TextBox 64"/>
            <p:cNvSpPr txBox="1"/>
            <p:nvPr/>
          </p:nvSpPr>
          <p:spPr>
            <a:xfrm>
              <a:off x="5171594" y="1884218"/>
              <a:ext cx="748923" cy="230832"/>
            </a:xfrm>
            <a:prstGeom prst="rect">
              <a:avLst/>
            </a:prstGeom>
            <a:noFill/>
          </p:spPr>
          <p:txBody>
            <a:bodyPr wrap="none" rtlCol="0">
              <a:spAutoFit/>
            </a:bodyPr>
            <a:lstStyle/>
            <a:p>
              <a:r>
                <a:rPr lang="en-US" dirty="0" smtClean="0"/>
                <a:t>Wrapper 2</a:t>
              </a:r>
              <a:endParaRPr lang="en-US" dirty="0"/>
            </a:p>
          </p:txBody>
        </p:sp>
      </p:grpSp>
      <p:cxnSp>
        <p:nvCxnSpPr>
          <p:cNvPr id="75" name="Curved Connector 74"/>
          <p:cNvCxnSpPr/>
          <p:nvPr/>
        </p:nvCxnSpPr>
        <p:spPr bwMode="auto">
          <a:xfrm>
            <a:off x="1874982" y="1856509"/>
            <a:ext cx="3223491" cy="923636"/>
          </a:xfrm>
          <a:prstGeom prst="curvedConnector3">
            <a:avLst>
              <a:gd name="adj1" fmla="val 71204"/>
            </a:avLst>
          </a:prstGeom>
          <a:noFill/>
          <a:ln w="28575" cap="flat" cmpd="sng" algn="ctr">
            <a:solidFill>
              <a:schemeClr val="tx1"/>
            </a:solidFill>
            <a:prstDash val="solid"/>
            <a:round/>
            <a:headEnd type="none" w="med" len="med"/>
            <a:tailEnd type="arrow"/>
          </a:ln>
          <a:effectLst/>
        </p:spPr>
      </p:cxnSp>
      <p:sp>
        <p:nvSpPr>
          <p:cNvPr id="85" name="Rectangle 84"/>
          <p:cNvSpPr/>
          <p:nvPr/>
        </p:nvSpPr>
        <p:spPr bwMode="auto">
          <a:xfrm>
            <a:off x="840509" y="1551709"/>
            <a:ext cx="1043709" cy="914400"/>
          </a:xfrm>
          <a:prstGeom prst="rect">
            <a:avLst/>
          </a:prstGeom>
          <a:noFill/>
          <a:ln w="25400" cap="flat" cmpd="sng" algn="ctr">
            <a:solidFill>
              <a:schemeClr val="accent1"/>
            </a:solidFill>
            <a:prstDash val="solid"/>
            <a:round/>
            <a:headEnd type="none" w="med" len="med"/>
            <a:tailEnd type="none" w="med" len="med"/>
          </a:ln>
          <a:effectLst/>
        </p:spPr>
        <p:txBody>
          <a:bodyPr vert="horz" wrap="square" lIns="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00"/>
                </a:solidFill>
                <a:effectLst/>
                <a:latin typeface="Arial" pitchFamily="34" charset="0"/>
              </a:rPr>
              <a:t>Client</a:t>
            </a:r>
            <a:endParaRPr kumimoji="0" lang="en-US" sz="1600" b="1" i="0" u="none" strike="noStrike" cap="none" normalizeH="0" baseline="0" dirty="0" smtClean="0">
              <a:ln>
                <a:noFill/>
              </a:ln>
              <a:solidFill>
                <a:srgbClr val="000000"/>
              </a:solidFill>
              <a:effectLst/>
              <a:latin typeface="Arial" pitchFamily="34" charset="0"/>
            </a:endParaRPr>
          </a:p>
        </p:txBody>
      </p:sp>
      <p:sp>
        <p:nvSpPr>
          <p:cNvPr id="90" name="TextBox 89"/>
          <p:cNvSpPr txBox="1"/>
          <p:nvPr/>
        </p:nvSpPr>
        <p:spPr>
          <a:xfrm>
            <a:off x="375650" y="2900219"/>
            <a:ext cx="2552302" cy="276999"/>
          </a:xfrm>
          <a:prstGeom prst="rect">
            <a:avLst/>
          </a:prstGeom>
          <a:noFill/>
        </p:spPr>
        <p:txBody>
          <a:bodyPr wrap="none" rtlCol="0">
            <a:spAutoFit/>
          </a:bodyPr>
          <a:lstStyle/>
          <a:p>
            <a:r>
              <a:rPr lang="en-US" sz="1200" dirty="0" smtClean="0"/>
              <a:t>Client invokes wrapper interface</a:t>
            </a:r>
            <a:endParaRPr lang="en-US" sz="1200" dirty="0"/>
          </a:p>
        </p:txBody>
      </p:sp>
      <p:sp>
        <p:nvSpPr>
          <p:cNvPr id="91" name="TextBox 90"/>
          <p:cNvSpPr txBox="1"/>
          <p:nvPr/>
        </p:nvSpPr>
        <p:spPr>
          <a:xfrm>
            <a:off x="2870610" y="6281918"/>
            <a:ext cx="4891083" cy="276999"/>
          </a:xfrm>
          <a:prstGeom prst="rect">
            <a:avLst/>
          </a:prstGeom>
          <a:noFill/>
        </p:spPr>
        <p:txBody>
          <a:bodyPr wrap="none" rtlCol="0">
            <a:spAutoFit/>
          </a:bodyPr>
          <a:lstStyle/>
          <a:p>
            <a:r>
              <a:rPr lang="en-US" sz="1200" dirty="0" smtClean="0"/>
              <a:t>Each wrapper will contain metadata and provenance component</a:t>
            </a:r>
            <a:endParaRPr lang="en-US" sz="1200"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dissolve">
                                      <p:cBhvr>
                                        <p:cTn id="7" dur="500"/>
                                        <p:tgtEl>
                                          <p:spTgt spid="60"/>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Effect transition="in" filter="dissolve">
                                      <p:cBhvr>
                                        <p:cTn id="11" dur="500"/>
                                        <p:tgtEl>
                                          <p:spTgt spid="48"/>
                                        </p:tgtEl>
                                      </p:cBhvr>
                                    </p:animEffect>
                                  </p:childTnLst>
                                </p:cTn>
                              </p:par>
                              <p:par>
                                <p:cTn id="12" presetID="53" presetClass="entr" presetSubtype="0" fill="hold" grpId="0" nodeType="withEffect">
                                  <p:stCondLst>
                                    <p:cond delay="0"/>
                                  </p:stCondLst>
                                  <p:childTnLst>
                                    <p:set>
                                      <p:cBhvr>
                                        <p:cTn id="13" dur="1" fill="hold">
                                          <p:stCondLst>
                                            <p:cond delay="0"/>
                                          </p:stCondLst>
                                        </p:cTn>
                                        <p:tgtEl>
                                          <p:spTgt spid="91"/>
                                        </p:tgtEl>
                                        <p:attrNameLst>
                                          <p:attrName>style.visibility</p:attrName>
                                        </p:attrNameLst>
                                      </p:cBhvr>
                                      <p:to>
                                        <p:strVal val="visible"/>
                                      </p:to>
                                    </p:set>
                                    <p:anim calcmode="lin" valueType="num">
                                      <p:cBhvr>
                                        <p:cTn id="14" dur="500" fill="hold"/>
                                        <p:tgtEl>
                                          <p:spTgt spid="91"/>
                                        </p:tgtEl>
                                        <p:attrNameLst>
                                          <p:attrName>ppt_w</p:attrName>
                                        </p:attrNameLst>
                                      </p:cBhvr>
                                      <p:tavLst>
                                        <p:tav tm="0">
                                          <p:val>
                                            <p:fltVal val="0"/>
                                          </p:val>
                                        </p:tav>
                                        <p:tav tm="100000">
                                          <p:val>
                                            <p:strVal val="#ppt_w"/>
                                          </p:val>
                                        </p:tav>
                                      </p:tavLst>
                                    </p:anim>
                                    <p:anim calcmode="lin" valueType="num">
                                      <p:cBhvr>
                                        <p:cTn id="15" dur="500" fill="hold"/>
                                        <p:tgtEl>
                                          <p:spTgt spid="91"/>
                                        </p:tgtEl>
                                        <p:attrNameLst>
                                          <p:attrName>ppt_h</p:attrName>
                                        </p:attrNameLst>
                                      </p:cBhvr>
                                      <p:tavLst>
                                        <p:tav tm="0">
                                          <p:val>
                                            <p:fltVal val="0"/>
                                          </p:val>
                                        </p:tav>
                                        <p:tav tm="100000">
                                          <p:val>
                                            <p:strVal val="#ppt_h"/>
                                          </p:val>
                                        </p:tav>
                                      </p:tavLst>
                                    </p:anim>
                                    <p:animEffect transition="in" filter="fade">
                                      <p:cBhvr>
                                        <p:cTn id="16" dur="500"/>
                                        <p:tgtEl>
                                          <p:spTgt spid="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p:txBody>
          <a:bodyPr/>
          <a:lstStyle/>
          <a:p>
            <a:pPr eaLnBrk="1" hangingPunct="1"/>
            <a:r>
              <a:rPr lang="en-US" dirty="0" smtClean="0"/>
              <a:t>Architecture (</a:t>
            </a:r>
            <a:r>
              <a:rPr lang="en-US" sz="2400" b="1" dirty="0" smtClean="0"/>
              <a:t>CLARIN Service Bus</a:t>
            </a:r>
            <a:r>
              <a:rPr lang="en-US" dirty="0" smtClean="0"/>
              <a:t>)</a:t>
            </a:r>
            <a:endParaRPr lang="en-GB" dirty="0" smtClean="0"/>
          </a:p>
        </p:txBody>
      </p:sp>
      <p:cxnSp>
        <p:nvCxnSpPr>
          <p:cNvPr id="75" name="Curved Connector 74"/>
          <p:cNvCxnSpPr/>
          <p:nvPr/>
        </p:nvCxnSpPr>
        <p:spPr bwMode="auto">
          <a:xfrm rot="5400000">
            <a:off x="1066799" y="1944255"/>
            <a:ext cx="1126841" cy="914401"/>
          </a:xfrm>
          <a:prstGeom prst="curvedConnector3">
            <a:avLst>
              <a:gd name="adj1" fmla="val 50000"/>
            </a:avLst>
          </a:prstGeom>
          <a:noFill/>
          <a:ln w="28575" cap="flat" cmpd="sng" algn="ctr">
            <a:solidFill>
              <a:schemeClr val="tx1"/>
            </a:solidFill>
            <a:prstDash val="solid"/>
            <a:round/>
            <a:headEnd type="none" w="med" len="med"/>
            <a:tailEnd type="arrow"/>
          </a:ln>
          <a:effectLst/>
        </p:spPr>
      </p:cxnSp>
      <p:sp>
        <p:nvSpPr>
          <p:cNvPr id="85" name="Rectangle 84"/>
          <p:cNvSpPr/>
          <p:nvPr/>
        </p:nvSpPr>
        <p:spPr bwMode="auto">
          <a:xfrm>
            <a:off x="2105891" y="1403928"/>
            <a:ext cx="1043709" cy="914400"/>
          </a:xfrm>
          <a:prstGeom prst="rect">
            <a:avLst/>
          </a:prstGeom>
          <a:noFill/>
          <a:ln w="25400" cap="flat" cmpd="sng" algn="ctr">
            <a:solidFill>
              <a:schemeClr val="accent1"/>
            </a:solidFill>
            <a:prstDash val="solid"/>
            <a:round/>
            <a:headEnd type="none" w="med" len="med"/>
            <a:tailEnd type="none" w="med" len="med"/>
          </a:ln>
          <a:effectLst/>
        </p:spPr>
        <p:txBody>
          <a:bodyPr vert="horz" wrap="square" lIns="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00"/>
                </a:solidFill>
                <a:effectLst/>
                <a:latin typeface="Arial" pitchFamily="34" charset="0"/>
              </a:rPr>
              <a:t>Client</a:t>
            </a:r>
            <a:endParaRPr kumimoji="0" lang="en-US" sz="1600" b="1" i="0" u="none" strike="noStrike" cap="none" normalizeH="0" baseline="0" dirty="0" smtClean="0">
              <a:ln>
                <a:noFill/>
              </a:ln>
              <a:solidFill>
                <a:srgbClr val="000000"/>
              </a:solidFill>
              <a:effectLst/>
              <a:latin typeface="Arial" pitchFamily="34" charset="0"/>
            </a:endParaRPr>
          </a:p>
        </p:txBody>
      </p:sp>
      <p:grpSp>
        <p:nvGrpSpPr>
          <p:cNvPr id="43" name="Group 42"/>
          <p:cNvGrpSpPr/>
          <p:nvPr/>
        </p:nvGrpSpPr>
        <p:grpSpPr>
          <a:xfrm>
            <a:off x="314036" y="2964873"/>
            <a:ext cx="8534400" cy="2895600"/>
            <a:chOff x="76200" y="1524000"/>
            <a:chExt cx="8534400" cy="2895600"/>
          </a:xfrm>
        </p:grpSpPr>
        <p:sp>
          <p:nvSpPr>
            <p:cNvPr id="44" name="Rounded Rectangle 43"/>
            <p:cNvSpPr/>
            <p:nvPr/>
          </p:nvSpPr>
          <p:spPr>
            <a:xfrm>
              <a:off x="2133600" y="2590800"/>
              <a:ext cx="1295400" cy="4572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Metadata component</a:t>
              </a:r>
              <a:endParaRPr lang="en-US" sz="1400" dirty="0">
                <a:solidFill>
                  <a:schemeClr val="tx1"/>
                </a:solidFill>
              </a:endParaRPr>
            </a:p>
          </p:txBody>
        </p:sp>
        <p:sp>
          <p:nvSpPr>
            <p:cNvPr id="45" name="Rounded Rectangle 44"/>
            <p:cNvSpPr/>
            <p:nvPr/>
          </p:nvSpPr>
          <p:spPr>
            <a:xfrm>
              <a:off x="6096000" y="2590800"/>
              <a:ext cx="1295400" cy="4572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Service</a:t>
              </a:r>
              <a:endParaRPr lang="en-US" sz="1400" dirty="0">
                <a:solidFill>
                  <a:schemeClr val="tx1"/>
                </a:solidFill>
              </a:endParaRPr>
            </a:p>
          </p:txBody>
        </p:sp>
        <p:sp>
          <p:nvSpPr>
            <p:cNvPr id="46" name="Rounded Rectangle 45"/>
            <p:cNvSpPr/>
            <p:nvPr/>
          </p:nvSpPr>
          <p:spPr>
            <a:xfrm>
              <a:off x="3810000" y="2590800"/>
              <a:ext cx="1295400" cy="4572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Provenance component</a:t>
              </a:r>
              <a:endParaRPr lang="en-US" sz="1400" dirty="0">
                <a:solidFill>
                  <a:schemeClr val="tx1"/>
                </a:solidFill>
              </a:endParaRPr>
            </a:p>
          </p:txBody>
        </p:sp>
        <p:sp>
          <p:nvSpPr>
            <p:cNvPr id="47" name="Right Arrow 46"/>
            <p:cNvSpPr/>
            <p:nvPr/>
          </p:nvSpPr>
          <p:spPr>
            <a:xfrm>
              <a:off x="609600" y="2057400"/>
              <a:ext cx="10668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ight Arrow 47"/>
            <p:cNvSpPr/>
            <p:nvPr/>
          </p:nvSpPr>
          <p:spPr>
            <a:xfrm>
              <a:off x="609600" y="2590800"/>
              <a:ext cx="10668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ight Arrow 49"/>
            <p:cNvSpPr/>
            <p:nvPr/>
          </p:nvSpPr>
          <p:spPr>
            <a:xfrm>
              <a:off x="609600" y="3657600"/>
              <a:ext cx="10668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p:cNvSpPr txBox="1"/>
            <p:nvPr/>
          </p:nvSpPr>
          <p:spPr>
            <a:xfrm>
              <a:off x="533400" y="1825823"/>
              <a:ext cx="1075807" cy="307777"/>
            </a:xfrm>
            <a:prstGeom prst="rect">
              <a:avLst/>
            </a:prstGeom>
            <a:noFill/>
          </p:spPr>
          <p:txBody>
            <a:bodyPr wrap="none" rtlCol="0">
              <a:spAutoFit/>
            </a:bodyPr>
            <a:lstStyle/>
            <a:p>
              <a:r>
                <a:rPr lang="en-US" sz="1400" dirty="0" smtClean="0"/>
                <a:t>Web service</a:t>
              </a:r>
              <a:endParaRPr lang="en-US" sz="1400" dirty="0"/>
            </a:p>
          </p:txBody>
        </p:sp>
        <p:sp>
          <p:nvSpPr>
            <p:cNvPr id="52" name="TextBox 51"/>
            <p:cNvSpPr txBox="1"/>
            <p:nvPr/>
          </p:nvSpPr>
          <p:spPr>
            <a:xfrm>
              <a:off x="533400" y="2359223"/>
              <a:ext cx="1266693" cy="307777"/>
            </a:xfrm>
            <a:prstGeom prst="rect">
              <a:avLst/>
            </a:prstGeom>
            <a:noFill/>
          </p:spPr>
          <p:txBody>
            <a:bodyPr wrap="none" rtlCol="0">
              <a:spAutoFit/>
            </a:bodyPr>
            <a:lstStyle/>
            <a:p>
              <a:r>
                <a:rPr lang="en-US" sz="1400" dirty="0" smtClean="0"/>
                <a:t>CSB messaging</a:t>
              </a:r>
              <a:endParaRPr lang="en-US" sz="1400" dirty="0"/>
            </a:p>
          </p:txBody>
        </p:sp>
        <p:sp>
          <p:nvSpPr>
            <p:cNvPr id="60" name="TextBox 59"/>
            <p:cNvSpPr txBox="1"/>
            <p:nvPr/>
          </p:nvSpPr>
          <p:spPr>
            <a:xfrm>
              <a:off x="533400" y="3810000"/>
              <a:ext cx="1785361" cy="307777"/>
            </a:xfrm>
            <a:prstGeom prst="rect">
              <a:avLst/>
            </a:prstGeom>
            <a:noFill/>
          </p:spPr>
          <p:txBody>
            <a:bodyPr wrap="none" rtlCol="0">
              <a:spAutoFit/>
            </a:bodyPr>
            <a:lstStyle/>
            <a:p>
              <a:r>
                <a:rPr lang="en-US" sz="1400" dirty="0" smtClean="0"/>
                <a:t>In memory messaging</a:t>
              </a:r>
              <a:endParaRPr lang="en-US" sz="1400" dirty="0"/>
            </a:p>
          </p:txBody>
        </p:sp>
        <p:cxnSp>
          <p:nvCxnSpPr>
            <p:cNvPr id="62" name="Straight Connector 61"/>
            <p:cNvCxnSpPr>
              <a:stCxn id="47" idx="3"/>
              <a:endCxn id="44" idx="1"/>
            </p:cNvCxnSpPr>
            <p:nvPr/>
          </p:nvCxnSpPr>
          <p:spPr>
            <a:xfrm>
              <a:off x="1676400" y="2171700"/>
              <a:ext cx="457200" cy="6477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3" name="Straight Connector 62"/>
            <p:cNvCxnSpPr>
              <a:stCxn id="48" idx="3"/>
              <a:endCxn id="44" idx="1"/>
            </p:cNvCxnSpPr>
            <p:nvPr/>
          </p:nvCxnSpPr>
          <p:spPr>
            <a:xfrm>
              <a:off x="1676400" y="2705100"/>
              <a:ext cx="457200" cy="1143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4" name="Straight Connector 63"/>
            <p:cNvCxnSpPr>
              <a:stCxn id="50" idx="3"/>
              <a:endCxn id="44" idx="1"/>
            </p:cNvCxnSpPr>
            <p:nvPr/>
          </p:nvCxnSpPr>
          <p:spPr>
            <a:xfrm flipV="1">
              <a:off x="1676400" y="2819400"/>
              <a:ext cx="457200" cy="95250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72" name="TextBox 71"/>
            <p:cNvSpPr txBox="1"/>
            <p:nvPr/>
          </p:nvSpPr>
          <p:spPr>
            <a:xfrm>
              <a:off x="762000" y="2581870"/>
              <a:ext cx="662361" cy="923330"/>
            </a:xfrm>
            <a:prstGeom prst="rect">
              <a:avLst/>
            </a:prstGeom>
            <a:noFill/>
          </p:spPr>
          <p:txBody>
            <a:bodyPr wrap="none" rtlCol="0">
              <a:spAutoFit/>
            </a:bodyPr>
            <a:lstStyle/>
            <a:p>
              <a:r>
                <a:rPr lang="en-US" sz="5400" dirty="0" smtClean="0"/>
                <a:t>…</a:t>
              </a:r>
              <a:endParaRPr lang="en-US" sz="5400" dirty="0"/>
            </a:p>
          </p:txBody>
        </p:sp>
        <p:sp>
          <p:nvSpPr>
            <p:cNvPr id="73" name="TextBox 72"/>
            <p:cNvSpPr txBox="1"/>
            <p:nvPr/>
          </p:nvSpPr>
          <p:spPr>
            <a:xfrm>
              <a:off x="5257800" y="2133600"/>
              <a:ext cx="662361" cy="923330"/>
            </a:xfrm>
            <a:prstGeom prst="rect">
              <a:avLst/>
            </a:prstGeom>
            <a:noFill/>
          </p:spPr>
          <p:txBody>
            <a:bodyPr wrap="none" rtlCol="0">
              <a:spAutoFit/>
            </a:bodyPr>
            <a:lstStyle/>
            <a:p>
              <a:r>
                <a:rPr lang="en-US" sz="5400" dirty="0" smtClean="0"/>
                <a:t>…</a:t>
              </a:r>
              <a:endParaRPr lang="en-US" sz="5400" dirty="0"/>
            </a:p>
          </p:txBody>
        </p:sp>
        <p:cxnSp>
          <p:nvCxnSpPr>
            <p:cNvPr id="74" name="Straight Connector 73"/>
            <p:cNvCxnSpPr>
              <a:stCxn id="44" idx="3"/>
              <a:endCxn id="46" idx="1"/>
            </p:cNvCxnSpPr>
            <p:nvPr/>
          </p:nvCxnSpPr>
          <p:spPr>
            <a:xfrm>
              <a:off x="3429000" y="2819400"/>
              <a:ext cx="381000" cy="1588"/>
            </a:xfrm>
            <a:prstGeom prst="line">
              <a:avLst/>
            </a:prstGeom>
            <a:ln w="25400">
              <a:tailEnd type="stealth" w="lg" len="lg"/>
            </a:ln>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76200" y="2514600"/>
              <a:ext cx="400110" cy="685124"/>
            </a:xfrm>
            <a:prstGeom prst="rect">
              <a:avLst/>
            </a:prstGeom>
            <a:noFill/>
          </p:spPr>
          <p:txBody>
            <a:bodyPr vert="vert270" wrap="none" rtlCol="0">
              <a:spAutoFit/>
            </a:bodyPr>
            <a:lstStyle/>
            <a:p>
              <a:r>
                <a:rPr lang="en-US" sz="1400" dirty="0" smtClean="0"/>
                <a:t>Request</a:t>
              </a:r>
              <a:endParaRPr lang="en-US" sz="1400" dirty="0"/>
            </a:p>
          </p:txBody>
        </p:sp>
        <p:cxnSp>
          <p:nvCxnSpPr>
            <p:cNvPr id="77" name="Straight Connector 76"/>
            <p:cNvCxnSpPr>
              <a:stCxn id="45" idx="3"/>
            </p:cNvCxnSpPr>
            <p:nvPr/>
          </p:nvCxnSpPr>
          <p:spPr>
            <a:xfrm>
              <a:off x="7391400" y="2819400"/>
              <a:ext cx="990600" cy="1588"/>
            </a:xfrm>
            <a:prstGeom prst="line">
              <a:avLst/>
            </a:prstGeom>
            <a:ln w="25400">
              <a:tailEnd type="stealth" w="lg" len="lg"/>
            </a:ln>
          </p:spPr>
          <p:style>
            <a:lnRef idx="1">
              <a:schemeClr val="accent1"/>
            </a:lnRef>
            <a:fillRef idx="0">
              <a:schemeClr val="accent1"/>
            </a:fillRef>
            <a:effectRef idx="0">
              <a:schemeClr val="accent1"/>
            </a:effectRef>
            <a:fontRef idx="minor">
              <a:schemeClr val="tx1"/>
            </a:fontRef>
          </p:style>
        </p:cxnSp>
        <p:sp>
          <p:nvSpPr>
            <p:cNvPr id="78" name="TextBox 77"/>
            <p:cNvSpPr txBox="1"/>
            <p:nvPr/>
          </p:nvSpPr>
          <p:spPr>
            <a:xfrm>
              <a:off x="7467600" y="2819400"/>
              <a:ext cx="636777" cy="307777"/>
            </a:xfrm>
            <a:prstGeom prst="rect">
              <a:avLst/>
            </a:prstGeom>
            <a:noFill/>
          </p:spPr>
          <p:txBody>
            <a:bodyPr wrap="none" rtlCol="0">
              <a:spAutoFit/>
            </a:bodyPr>
            <a:lstStyle/>
            <a:p>
              <a:r>
                <a:rPr lang="en-US" sz="1400" dirty="0" smtClean="0"/>
                <a:t>Result</a:t>
              </a:r>
              <a:endParaRPr lang="en-US" sz="1400" dirty="0"/>
            </a:p>
          </p:txBody>
        </p:sp>
        <p:sp>
          <p:nvSpPr>
            <p:cNvPr id="79" name="Rounded Rectangle 78"/>
            <p:cNvSpPr/>
            <p:nvPr/>
          </p:nvSpPr>
          <p:spPr>
            <a:xfrm>
              <a:off x="76200" y="1524000"/>
              <a:ext cx="8534400" cy="28956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sp>
          <p:nvSpPr>
            <p:cNvPr id="80" name="TextBox 79"/>
            <p:cNvSpPr txBox="1"/>
            <p:nvPr/>
          </p:nvSpPr>
          <p:spPr>
            <a:xfrm>
              <a:off x="7162800" y="4038600"/>
              <a:ext cx="1035861" cy="307777"/>
            </a:xfrm>
            <a:prstGeom prst="rect">
              <a:avLst/>
            </a:prstGeom>
            <a:noFill/>
          </p:spPr>
          <p:txBody>
            <a:bodyPr wrap="none" rtlCol="0">
              <a:spAutoFit/>
            </a:bodyPr>
            <a:lstStyle/>
            <a:p>
              <a:r>
                <a:rPr lang="en-US" sz="1400" b="1" dirty="0" smtClean="0"/>
                <a:t>CSB Service</a:t>
              </a:r>
              <a:endParaRPr lang="en-US" sz="1400" b="1" dirty="0"/>
            </a:p>
          </p:txBody>
        </p:sp>
      </p:grpSp>
      <p:sp>
        <p:nvSpPr>
          <p:cNvPr id="83" name="Rectangle 3"/>
          <p:cNvSpPr txBox="1">
            <a:spLocks noChangeArrowheads="1"/>
          </p:cNvSpPr>
          <p:nvPr/>
        </p:nvSpPr>
        <p:spPr bwMode="auto">
          <a:xfrm>
            <a:off x="3334326" y="1752487"/>
            <a:ext cx="5671128" cy="1498714"/>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marL="857250" marR="0" lvl="1" indent="-457200" algn="l" defTabSz="914400" rtl="0" eaLnBrk="1" fontAlgn="base" latinLnBrk="0" hangingPunct="1">
              <a:lnSpc>
                <a:spcPct val="100000"/>
              </a:lnSpc>
              <a:spcBef>
                <a:spcPct val="20000"/>
              </a:spcBef>
              <a:spcAft>
                <a:spcPct val="0"/>
              </a:spcAft>
              <a:buClr>
                <a:srgbClr val="2D4E6F"/>
              </a:buClr>
              <a:buSzTx/>
              <a:tabLst/>
              <a:defRPr/>
            </a:pPr>
            <a:r>
              <a:rPr kumimoji="0" lang="en-US" sz="1600" b="0" i="0" u="none" strike="noStrike" kern="0" cap="none" spc="0" normalizeH="0" baseline="0" noProof="0" dirty="0" smtClean="0">
                <a:ln>
                  <a:noFill/>
                </a:ln>
                <a:solidFill>
                  <a:srgbClr val="000000"/>
                </a:solidFill>
                <a:effectLst/>
                <a:uLnTx/>
                <a:uFillTx/>
                <a:latin typeface="+mn-lt"/>
              </a:rPr>
              <a:t>WFMS</a:t>
            </a:r>
            <a:r>
              <a:rPr kumimoji="0" lang="en-US" sz="1600" b="0" i="0" u="none" strike="noStrike" kern="0" cap="none" spc="0" normalizeH="0" noProof="0" dirty="0" smtClean="0">
                <a:ln>
                  <a:noFill/>
                </a:ln>
                <a:solidFill>
                  <a:srgbClr val="000000"/>
                </a:solidFill>
                <a:effectLst/>
                <a:uLnTx/>
                <a:uFillTx/>
                <a:latin typeface="+mn-lt"/>
              </a:rPr>
              <a:t> </a:t>
            </a:r>
            <a:r>
              <a:rPr lang="en-US" sz="1600" b="0" kern="0" dirty="0" smtClean="0">
                <a:latin typeface="+mn-lt"/>
              </a:rPr>
              <a:t>m</a:t>
            </a:r>
            <a:r>
              <a:rPr kumimoji="0" lang="en-US" sz="1600" b="0" i="0" u="none" strike="noStrike" kern="0" cap="none" spc="0" normalizeH="0" baseline="0" noProof="0" dirty="0" smtClean="0">
                <a:ln>
                  <a:noFill/>
                </a:ln>
                <a:solidFill>
                  <a:srgbClr val="000000"/>
                </a:solidFill>
                <a:effectLst/>
                <a:uLnTx/>
                <a:uFillTx/>
                <a:latin typeface="+mn-lt"/>
              </a:rPr>
              <a:t>ay </a:t>
            </a:r>
            <a:r>
              <a:rPr kumimoji="0" lang="en-US" sz="1600" b="0" i="0" u="none" strike="noStrike" kern="0" cap="none" spc="0" normalizeH="0" noProof="0" dirty="0" smtClean="0">
                <a:ln>
                  <a:noFill/>
                </a:ln>
                <a:solidFill>
                  <a:srgbClr val="000000"/>
                </a:solidFill>
                <a:effectLst/>
                <a:uLnTx/>
                <a:uFillTx/>
                <a:latin typeface="+mn-lt"/>
              </a:rPr>
              <a:t>be integrated into the CLARIN Service Bus</a:t>
            </a:r>
          </a:p>
          <a:p>
            <a:pPr marL="1314450" lvl="2" indent="-457200" algn="l">
              <a:spcBef>
                <a:spcPct val="20000"/>
              </a:spcBef>
              <a:buClr>
                <a:srgbClr val="2D4E6F"/>
              </a:buClr>
              <a:buFont typeface="Wingdings" pitchFamily="2" charset="2"/>
              <a:buChar char="§"/>
            </a:pPr>
            <a:r>
              <a:rPr lang="en-US" sz="1600" b="0" kern="0" baseline="0" dirty="0" smtClean="0">
                <a:latin typeface="+mn-lt"/>
              </a:rPr>
              <a:t>Calling</a:t>
            </a:r>
            <a:r>
              <a:rPr lang="en-US" sz="1600" b="0" kern="0" dirty="0" smtClean="0">
                <a:latin typeface="+mn-lt"/>
              </a:rPr>
              <a:t> workflow processes from CSB</a:t>
            </a:r>
          </a:p>
          <a:p>
            <a:pPr marL="1314450" lvl="2" indent="-457200" algn="l">
              <a:spcBef>
                <a:spcPct val="20000"/>
              </a:spcBef>
              <a:buClr>
                <a:srgbClr val="2D4E6F"/>
              </a:buClr>
              <a:buFont typeface="Wingdings" pitchFamily="2" charset="2"/>
              <a:buChar char="§"/>
            </a:pPr>
            <a:r>
              <a:rPr kumimoji="0" lang="en-US" sz="1600" b="0" i="0" u="none" strike="noStrike" kern="0" cap="none" spc="0" normalizeH="0" baseline="0" noProof="0" dirty="0" smtClean="0">
                <a:ln>
                  <a:noFill/>
                </a:ln>
                <a:solidFill>
                  <a:srgbClr val="000000"/>
                </a:solidFill>
                <a:effectLst/>
                <a:uLnTx/>
                <a:uFillTx/>
                <a:latin typeface="+mn-lt"/>
              </a:rPr>
              <a:t>Calling CSB services from workflow</a:t>
            </a:r>
            <a:r>
              <a:rPr kumimoji="0" lang="en-US" sz="1600" b="0" i="0" u="none" strike="noStrike" kern="0" cap="none" spc="0" normalizeH="0" noProof="0" dirty="0" smtClean="0">
                <a:ln>
                  <a:noFill/>
                </a:ln>
                <a:solidFill>
                  <a:srgbClr val="000000"/>
                </a:solidFill>
                <a:effectLst/>
                <a:uLnTx/>
                <a:uFillTx/>
                <a:latin typeface="+mn-lt"/>
              </a:rPr>
              <a:t> processes</a:t>
            </a:r>
            <a:endParaRPr kumimoji="0" lang="en-US" sz="1600" b="0" i="0" u="none" strike="noStrike" kern="0" cap="none" spc="0" normalizeH="0" baseline="0" noProof="0" dirty="0" smtClean="0">
              <a:ln>
                <a:noFill/>
              </a:ln>
              <a:solidFill>
                <a:srgbClr val="000000"/>
              </a:solidFill>
              <a:effectLst/>
              <a:uLnTx/>
              <a:uFillTx/>
              <a:latin typeface="+mn-lt"/>
            </a:endParaRPr>
          </a:p>
        </p:txBody>
      </p:sp>
      <p:sp>
        <p:nvSpPr>
          <p:cNvPr id="84" name="Rectangle 3"/>
          <p:cNvSpPr txBox="1">
            <a:spLocks noChangeArrowheads="1"/>
          </p:cNvSpPr>
          <p:nvPr/>
        </p:nvSpPr>
        <p:spPr bwMode="auto">
          <a:xfrm>
            <a:off x="3472872" y="1110559"/>
            <a:ext cx="5671128" cy="1498714"/>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marL="857250" marR="0" lvl="1" indent="-457200" algn="l" defTabSz="914400" rtl="0" eaLnBrk="1" fontAlgn="base" latinLnBrk="0" hangingPunct="1">
              <a:lnSpc>
                <a:spcPct val="100000"/>
              </a:lnSpc>
              <a:spcBef>
                <a:spcPct val="20000"/>
              </a:spcBef>
              <a:spcAft>
                <a:spcPct val="0"/>
              </a:spcAft>
              <a:buClr>
                <a:srgbClr val="2D4E6F"/>
              </a:buClr>
              <a:buSzTx/>
              <a:tabLst/>
              <a:defRPr/>
            </a:pPr>
            <a:r>
              <a:rPr kumimoji="0" lang="en-US" sz="1600" b="0" i="0" u="none" strike="noStrike" kern="0" cap="none" spc="0" normalizeH="0" baseline="0" noProof="0" dirty="0" smtClean="0">
                <a:ln>
                  <a:noFill/>
                </a:ln>
                <a:solidFill>
                  <a:srgbClr val="000000"/>
                </a:solidFill>
                <a:effectLst/>
                <a:uLnTx/>
                <a:uFillTx/>
                <a:latin typeface="+mn-lt"/>
              </a:rPr>
              <a:t>Middleware solution (CLARIN Service</a:t>
            </a:r>
            <a:r>
              <a:rPr kumimoji="0" lang="en-US" sz="1600" b="0" i="0" u="none" strike="noStrike" kern="0" cap="none" spc="0" normalizeH="0" noProof="0" dirty="0" smtClean="0">
                <a:ln>
                  <a:noFill/>
                </a:ln>
                <a:solidFill>
                  <a:srgbClr val="000000"/>
                </a:solidFill>
                <a:effectLst/>
                <a:uLnTx/>
                <a:uFillTx/>
                <a:latin typeface="+mn-lt"/>
              </a:rPr>
              <a:t> Bus) </a:t>
            </a:r>
            <a:r>
              <a:rPr lang="en-US" sz="1600" b="0" kern="0" dirty="0" smtClean="0">
                <a:latin typeface="+mn-lt"/>
              </a:rPr>
              <a:t>may provide more generic approach</a:t>
            </a:r>
            <a:endParaRPr kumimoji="0" lang="en-US" sz="1600" b="0" i="0" u="none" strike="noStrike" kern="0" cap="none" spc="0" normalizeH="0" baseline="0" noProof="0" dirty="0" smtClean="0">
              <a:ln>
                <a:noFill/>
              </a:ln>
              <a:solidFill>
                <a:srgbClr val="000000"/>
              </a:solidFill>
              <a:effectLst/>
              <a:uLnTx/>
              <a:uFillTx/>
              <a:latin typeface="+mn-lt"/>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83"/>
                                        </p:tgtEl>
                                        <p:attrNameLst>
                                          <p:attrName>style.visibility</p:attrName>
                                        </p:attrNameLst>
                                      </p:cBhvr>
                                      <p:to>
                                        <p:strVal val="visible"/>
                                      </p:to>
                                    </p:set>
                                    <p:anim calcmode="lin" valueType="num">
                                      <p:cBhvr>
                                        <p:cTn id="7" dur="500" fill="hold"/>
                                        <p:tgtEl>
                                          <p:spTgt spid="83"/>
                                        </p:tgtEl>
                                        <p:attrNameLst>
                                          <p:attrName>ppt_w</p:attrName>
                                        </p:attrNameLst>
                                      </p:cBhvr>
                                      <p:tavLst>
                                        <p:tav tm="0">
                                          <p:val>
                                            <p:fltVal val="0"/>
                                          </p:val>
                                        </p:tav>
                                        <p:tav tm="100000">
                                          <p:val>
                                            <p:strVal val="#ppt_w"/>
                                          </p:val>
                                        </p:tav>
                                      </p:tavLst>
                                    </p:anim>
                                    <p:anim calcmode="lin" valueType="num">
                                      <p:cBhvr>
                                        <p:cTn id="8" dur="500" fill="hold"/>
                                        <p:tgtEl>
                                          <p:spTgt spid="83"/>
                                        </p:tgtEl>
                                        <p:attrNameLst>
                                          <p:attrName>ppt_h</p:attrName>
                                        </p:attrNameLst>
                                      </p:cBhvr>
                                      <p:tavLst>
                                        <p:tav tm="0">
                                          <p:val>
                                            <p:fltVal val="0"/>
                                          </p:val>
                                        </p:tav>
                                        <p:tav tm="100000">
                                          <p:val>
                                            <p:strVal val="#ppt_h"/>
                                          </p:val>
                                        </p:tav>
                                      </p:tavLst>
                                    </p:anim>
                                    <p:animEffect transition="in" filter="fade">
                                      <p:cBhvr>
                                        <p:cTn id="9" dur="5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7" name="Rectangle 3"/>
          <p:cNvSpPr>
            <a:spLocks noGrp="1" noChangeArrowheads="1"/>
          </p:cNvSpPr>
          <p:nvPr>
            <p:ph type="body" idx="1"/>
          </p:nvPr>
        </p:nvSpPr>
        <p:spPr>
          <a:xfrm>
            <a:off x="304800" y="3195782"/>
            <a:ext cx="8534400" cy="1136073"/>
          </a:xfrm>
        </p:spPr>
        <p:txBody>
          <a:bodyPr/>
          <a:lstStyle/>
          <a:p>
            <a:pPr marL="457200" indent="-457200" algn="ctr" eaLnBrk="1" hangingPunct="1">
              <a:buNone/>
            </a:pPr>
            <a:r>
              <a:rPr lang="en-US" sz="2200" dirty="0" smtClean="0"/>
              <a:t>??</a:t>
            </a:r>
            <a:endParaRPr lang="en-US" sz="2200" dirty="0" smtClean="0"/>
          </a:p>
        </p:txBody>
      </p:sp>
      <p:sp>
        <p:nvSpPr>
          <p:cNvPr id="5124" name="Rectangle 2"/>
          <p:cNvSpPr>
            <a:spLocks noGrp="1" noChangeArrowheads="1"/>
          </p:cNvSpPr>
          <p:nvPr>
            <p:ph type="title"/>
          </p:nvPr>
        </p:nvSpPr>
        <p:spPr/>
        <p:txBody>
          <a:bodyPr/>
          <a:lstStyle/>
          <a:p>
            <a:pPr eaLnBrk="1" hangingPunct="1"/>
            <a:r>
              <a:rPr lang="en-US" dirty="0" smtClean="0"/>
              <a:t>Questions</a:t>
            </a:r>
            <a:endParaRPr lang="en-GB" dirty="0" smtClean="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Project Overview">
  <a:themeElements>
    <a:clrScheme name="Project Overview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fontScheme name="Project Overview">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45720" rIns="91440" bIns="45720" numCol="1"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GB" sz="900" b="1" i="0" u="none" strike="noStrike" cap="none" normalizeH="0" baseline="0" smtClean="0">
            <a:ln>
              <a:noFill/>
            </a:ln>
            <a:solidFill>
              <a:srgbClr val="000000"/>
            </a:solidFill>
            <a:effectLst/>
            <a:latin typeface="Arial"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45720" rIns="91440" bIns="45720" numCol="1"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GB" sz="900" b="1" i="0" u="none" strike="noStrike" cap="none" normalizeH="0" baseline="0" smtClean="0">
            <a:ln>
              <a:noFill/>
            </a:ln>
            <a:solidFill>
              <a:srgbClr val="000000"/>
            </a:solidFill>
            <a:effectLst/>
            <a:latin typeface="Arial" pitchFamily="34" charset="0"/>
          </a:defRPr>
        </a:defPPr>
      </a:lstStyle>
    </a:lnDef>
  </a:objectDefaults>
  <a:extraClrSchemeLst>
    <a:extraClrScheme>
      <a:clrScheme name="Project Overview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Project Overview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Project Overview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roject Overview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themeOverride>
</file>

<file path=ppt/theme/themeOverride10.xml><?xml version="1.0" encoding="utf-8"?>
<a:themeOverride xmlns:a="http://schemas.openxmlformats.org/drawingml/2006/main">
  <a:clrScheme name="Project Overview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themeOverride>
</file>

<file path=ppt/theme/themeOverride11.xml><?xml version="1.0" encoding="utf-8"?>
<a:themeOverride xmlns:a="http://schemas.openxmlformats.org/drawingml/2006/main">
  <a:clrScheme name="Project Overview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themeOverride>
</file>

<file path=ppt/theme/themeOverride12.xml><?xml version="1.0" encoding="utf-8"?>
<a:themeOverride xmlns:a="http://schemas.openxmlformats.org/drawingml/2006/main">
  <a:clrScheme name="Project Overview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themeOverride>
</file>

<file path=ppt/theme/themeOverride13.xml><?xml version="1.0" encoding="utf-8"?>
<a:themeOverride xmlns:a="http://schemas.openxmlformats.org/drawingml/2006/main">
  <a:clrScheme name="Project Overview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themeOverride>
</file>

<file path=ppt/theme/themeOverride2.xml><?xml version="1.0" encoding="utf-8"?>
<a:themeOverride xmlns:a="http://schemas.openxmlformats.org/drawingml/2006/main">
  <a:clrScheme name="Project Overview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themeOverride>
</file>

<file path=ppt/theme/themeOverride3.xml><?xml version="1.0" encoding="utf-8"?>
<a:themeOverride xmlns:a="http://schemas.openxmlformats.org/drawingml/2006/main">
  <a:clrScheme name="Project Overview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themeOverride>
</file>

<file path=ppt/theme/themeOverride4.xml><?xml version="1.0" encoding="utf-8"?>
<a:themeOverride xmlns:a="http://schemas.openxmlformats.org/drawingml/2006/main">
  <a:clrScheme name="Project Overview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themeOverride>
</file>

<file path=ppt/theme/themeOverride5.xml><?xml version="1.0" encoding="utf-8"?>
<a:themeOverride xmlns:a="http://schemas.openxmlformats.org/drawingml/2006/main">
  <a:clrScheme name="Project Overview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themeOverride>
</file>

<file path=ppt/theme/themeOverride6.xml><?xml version="1.0" encoding="utf-8"?>
<a:themeOverride xmlns:a="http://schemas.openxmlformats.org/drawingml/2006/main">
  <a:clrScheme name="Project Overview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themeOverride>
</file>

<file path=ppt/theme/themeOverride7.xml><?xml version="1.0" encoding="utf-8"?>
<a:themeOverride xmlns:a="http://schemas.openxmlformats.org/drawingml/2006/main">
  <a:clrScheme name="Project Overview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themeOverride>
</file>

<file path=ppt/theme/themeOverride8.xml><?xml version="1.0" encoding="utf-8"?>
<a:themeOverride xmlns:a="http://schemas.openxmlformats.org/drawingml/2006/main">
  <a:clrScheme name="Project Overview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themeOverride>
</file>

<file path=ppt/theme/themeOverride9.xml><?xml version="1.0" encoding="utf-8"?>
<a:themeOverride xmlns:a="http://schemas.openxmlformats.org/drawingml/2006/main">
  <a:clrScheme name="Project Overview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themeOverride>
</file>

<file path=docProps/app.xml><?xml version="1.0" encoding="utf-8"?>
<Properties xmlns="http://schemas.openxmlformats.org/officeDocument/2006/extended-properties" xmlns:vt="http://schemas.openxmlformats.org/officeDocument/2006/docPropsVTypes">
  <Template>C:\Program Files\Microsoft Office\Templates\1033\Project Overview.pot</Template>
  <TotalTime>6298</TotalTime>
  <Words>826</Words>
  <Application>Microsoft Office PowerPoint</Application>
  <PresentationFormat>On-screen Show (4:3)</PresentationFormat>
  <Paragraphs>195</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Project Overview</vt:lpstr>
      <vt:lpstr>Slide 1</vt:lpstr>
      <vt:lpstr>Web services</vt:lpstr>
      <vt:lpstr>Web service registration</vt:lpstr>
      <vt:lpstr>Workflow</vt:lpstr>
      <vt:lpstr>Principles</vt:lpstr>
      <vt:lpstr>Slide 6</vt:lpstr>
      <vt:lpstr>Architecture (Wrapper)</vt:lpstr>
      <vt:lpstr>Architecture (CLARIN Service Bus)</vt:lpstr>
      <vt:lpstr>Questions</vt:lpstr>
      <vt:lpstr>Slide 10</vt:lpstr>
      <vt:lpstr>Format interoperability</vt:lpstr>
      <vt:lpstr>Standardization</vt:lpstr>
      <vt:lpstr>Standardization</vt:lpstr>
      <vt:lpstr>Pivot formats</vt:lpstr>
      <vt:lpstr>Community practices</vt:lpstr>
      <vt:lpstr>Slide 16</vt:lpstr>
      <vt:lpstr>ISO process</vt:lpstr>
    </vt:vector>
  </TitlesOfParts>
  <Company>Filozofski fakultet Sveucilista u Zagrebu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Marko Tadic</dc:creator>
  <cp:lastModifiedBy>Marc Kemps-Snijders</cp:lastModifiedBy>
  <cp:revision>44</cp:revision>
  <cp:lastPrinted>1601-01-01T00:00:00Z</cp:lastPrinted>
  <dcterms:created xsi:type="dcterms:W3CDTF">2008-07-09T05:00:56Z</dcterms:created>
  <dcterms:modified xsi:type="dcterms:W3CDTF">2009-07-01T08:22:15Z</dcterms:modified>
</cp:coreProperties>
</file>