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10.xml" ContentType="application/vnd.openxmlformats-officedocument.themeOverr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Override9.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Override8.xml" ContentType="application/vnd.openxmlformats-officedocument.themeOverride+xml"/>
  <Override PartName="/ppt/theme/themeOverride11.xml" ContentType="application/vnd.openxmlformats-officedocument.themeOverr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5" r:id="rId3"/>
    <p:sldId id="297" r:id="rId4"/>
    <p:sldId id="292" r:id="rId5"/>
    <p:sldId id="290" r:id="rId6"/>
    <p:sldId id="294" r:id="rId7"/>
    <p:sldId id="291" r:id="rId8"/>
    <p:sldId id="295" r:id="rId9"/>
    <p:sldId id="293" r:id="rId10"/>
    <p:sldId id="287" r:id="rId11"/>
    <p:sldId id="258" r:id="rId12"/>
    <p:sldId id="289" r:id="rId13"/>
    <p:sldId id="296" r:id="rId14"/>
    <p:sldId id="284" r:id="rId15"/>
    <p:sldId id="285" r:id="rId16"/>
    <p:sldId id="283" r:id="rId17"/>
    <p:sldId id="298" r:id="rId18"/>
  </p:sldIdLst>
  <p:sldSz cx="9144000" cy="6858000" type="screen4x3"/>
  <p:notesSz cx="9867900" cy="6731000"/>
  <p:defaultTextStyle>
    <a:defPPr>
      <a:defRPr lang="en-GB"/>
    </a:defPPr>
    <a:lvl1pPr algn="r" rtl="0" fontAlgn="base">
      <a:spcBef>
        <a:spcPct val="0"/>
      </a:spcBef>
      <a:spcAft>
        <a:spcPct val="0"/>
      </a:spcAft>
      <a:defRPr sz="900" b="1" kern="1200">
        <a:solidFill>
          <a:srgbClr val="000000"/>
        </a:solidFill>
        <a:latin typeface="Arial" charset="0"/>
        <a:ea typeface="+mn-ea"/>
        <a:cs typeface="+mn-cs"/>
      </a:defRPr>
    </a:lvl1pPr>
    <a:lvl2pPr marL="457200" algn="r" rtl="0" fontAlgn="base">
      <a:spcBef>
        <a:spcPct val="0"/>
      </a:spcBef>
      <a:spcAft>
        <a:spcPct val="0"/>
      </a:spcAft>
      <a:defRPr sz="900" b="1" kern="1200">
        <a:solidFill>
          <a:srgbClr val="000000"/>
        </a:solidFill>
        <a:latin typeface="Arial" charset="0"/>
        <a:ea typeface="+mn-ea"/>
        <a:cs typeface="+mn-cs"/>
      </a:defRPr>
    </a:lvl2pPr>
    <a:lvl3pPr marL="914400" algn="r" rtl="0" fontAlgn="base">
      <a:spcBef>
        <a:spcPct val="0"/>
      </a:spcBef>
      <a:spcAft>
        <a:spcPct val="0"/>
      </a:spcAft>
      <a:defRPr sz="900" b="1" kern="1200">
        <a:solidFill>
          <a:srgbClr val="000000"/>
        </a:solidFill>
        <a:latin typeface="Arial" charset="0"/>
        <a:ea typeface="+mn-ea"/>
        <a:cs typeface="+mn-cs"/>
      </a:defRPr>
    </a:lvl3pPr>
    <a:lvl4pPr marL="1371600" algn="r" rtl="0" fontAlgn="base">
      <a:spcBef>
        <a:spcPct val="0"/>
      </a:spcBef>
      <a:spcAft>
        <a:spcPct val="0"/>
      </a:spcAft>
      <a:defRPr sz="900" b="1" kern="1200">
        <a:solidFill>
          <a:srgbClr val="000000"/>
        </a:solidFill>
        <a:latin typeface="Arial" charset="0"/>
        <a:ea typeface="+mn-ea"/>
        <a:cs typeface="+mn-cs"/>
      </a:defRPr>
    </a:lvl4pPr>
    <a:lvl5pPr marL="1828800" algn="r" rtl="0" fontAlgn="base">
      <a:spcBef>
        <a:spcPct val="0"/>
      </a:spcBef>
      <a:spcAft>
        <a:spcPct val="0"/>
      </a:spcAft>
      <a:defRPr sz="900" b="1" kern="1200">
        <a:solidFill>
          <a:srgbClr val="000000"/>
        </a:solidFill>
        <a:latin typeface="Arial" charset="0"/>
        <a:ea typeface="+mn-ea"/>
        <a:cs typeface="+mn-cs"/>
      </a:defRPr>
    </a:lvl5pPr>
    <a:lvl6pPr marL="2286000" algn="l" defTabSz="914400" rtl="0" eaLnBrk="1" latinLnBrk="0" hangingPunct="1">
      <a:defRPr sz="900" b="1" kern="1200">
        <a:solidFill>
          <a:srgbClr val="000000"/>
        </a:solidFill>
        <a:latin typeface="Arial" charset="0"/>
        <a:ea typeface="+mn-ea"/>
        <a:cs typeface="+mn-cs"/>
      </a:defRPr>
    </a:lvl6pPr>
    <a:lvl7pPr marL="2743200" algn="l" defTabSz="914400" rtl="0" eaLnBrk="1" latinLnBrk="0" hangingPunct="1">
      <a:defRPr sz="900" b="1" kern="1200">
        <a:solidFill>
          <a:srgbClr val="000000"/>
        </a:solidFill>
        <a:latin typeface="Arial" charset="0"/>
        <a:ea typeface="+mn-ea"/>
        <a:cs typeface="+mn-cs"/>
      </a:defRPr>
    </a:lvl7pPr>
    <a:lvl8pPr marL="3200400" algn="l" defTabSz="914400" rtl="0" eaLnBrk="1" latinLnBrk="0" hangingPunct="1">
      <a:defRPr sz="900" b="1" kern="1200">
        <a:solidFill>
          <a:srgbClr val="000000"/>
        </a:solidFill>
        <a:latin typeface="Arial" charset="0"/>
        <a:ea typeface="+mn-ea"/>
        <a:cs typeface="+mn-cs"/>
      </a:defRPr>
    </a:lvl8pPr>
    <a:lvl9pPr marL="3657600" algn="l" defTabSz="914400" rtl="0" eaLnBrk="1" latinLnBrk="0" hangingPunct="1">
      <a:defRPr sz="900" b="1" kern="1200">
        <a:solidFill>
          <a:srgbClr val="00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CC66"/>
    <a:srgbClr val="FF9933"/>
    <a:srgbClr val="FFFF00"/>
    <a:srgbClr val="0099FF"/>
    <a:srgbClr val="CC3300"/>
    <a:srgbClr val="2D4E6F"/>
    <a:srgbClr val="000000"/>
    <a:srgbClr val="99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08" autoAdjust="0"/>
  </p:normalViewPr>
  <p:slideViewPr>
    <p:cSldViewPr snapToGrid="0">
      <p:cViewPr varScale="1">
        <p:scale>
          <a:sx n="103" d="100"/>
          <a:sy n="103" d="100"/>
        </p:scale>
        <p:origin x="-582" y="-102"/>
      </p:cViewPr>
      <p:guideLst>
        <p:guide orient="horz" pos="2160"/>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1" d="100"/>
          <a:sy n="61" d="100"/>
        </p:scale>
        <p:origin x="-1698" y="-42"/>
      </p:cViewPr>
      <p:guideLst>
        <p:guide orient="horz" pos="2120"/>
        <p:guide pos="31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4276725" cy="33655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defRPr sz="1200" b="0" smtClean="0">
                <a:solidFill>
                  <a:schemeClr val="tx1"/>
                </a:solidFill>
                <a:latin typeface="Times New Roman" pitchFamily="18" charset="0"/>
              </a:defRPr>
            </a:lvl1pPr>
          </a:lstStyle>
          <a:p>
            <a:pPr>
              <a:defRPr/>
            </a:pPr>
            <a:endParaRPr lang="en-GB"/>
          </a:p>
        </p:txBody>
      </p:sp>
      <p:sp>
        <p:nvSpPr>
          <p:cNvPr id="20483" name="Rectangle 3"/>
          <p:cNvSpPr>
            <a:spLocks noGrp="1" noChangeArrowheads="1"/>
          </p:cNvSpPr>
          <p:nvPr>
            <p:ph type="dt" sz="quarter" idx="1"/>
          </p:nvPr>
        </p:nvSpPr>
        <p:spPr bwMode="auto">
          <a:xfrm>
            <a:off x="5591175" y="0"/>
            <a:ext cx="4276725" cy="33655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b="0" smtClean="0">
                <a:solidFill>
                  <a:schemeClr val="tx1"/>
                </a:solidFill>
                <a:latin typeface="Times New Roman" pitchFamily="18" charset="0"/>
              </a:defRPr>
            </a:lvl1pPr>
          </a:lstStyle>
          <a:p>
            <a:pPr>
              <a:defRPr/>
            </a:pPr>
            <a:endParaRPr lang="en-GB"/>
          </a:p>
        </p:txBody>
      </p:sp>
      <p:sp>
        <p:nvSpPr>
          <p:cNvPr id="20484" name="Rectangle 4"/>
          <p:cNvSpPr>
            <a:spLocks noGrp="1" noChangeArrowheads="1"/>
          </p:cNvSpPr>
          <p:nvPr>
            <p:ph type="ftr" sz="quarter" idx="2"/>
          </p:nvPr>
        </p:nvSpPr>
        <p:spPr bwMode="auto">
          <a:xfrm>
            <a:off x="0" y="6394450"/>
            <a:ext cx="4276725" cy="33655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defRPr sz="1200" b="0" smtClean="0">
                <a:solidFill>
                  <a:schemeClr val="tx1"/>
                </a:solidFill>
                <a:latin typeface="Times New Roman" pitchFamily="18" charset="0"/>
              </a:defRPr>
            </a:lvl1pPr>
          </a:lstStyle>
          <a:p>
            <a:pPr>
              <a:defRPr/>
            </a:pPr>
            <a:endParaRPr lang="en-GB"/>
          </a:p>
        </p:txBody>
      </p:sp>
      <p:sp>
        <p:nvSpPr>
          <p:cNvPr id="20485" name="Rectangle 5"/>
          <p:cNvSpPr>
            <a:spLocks noGrp="1" noChangeArrowheads="1"/>
          </p:cNvSpPr>
          <p:nvPr>
            <p:ph type="sldNum" sz="quarter" idx="3"/>
          </p:nvPr>
        </p:nvSpPr>
        <p:spPr bwMode="auto">
          <a:xfrm>
            <a:off x="5591175" y="6394450"/>
            <a:ext cx="4276725" cy="33655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b="0" smtClean="0">
                <a:solidFill>
                  <a:schemeClr val="tx1"/>
                </a:solidFill>
                <a:latin typeface="Times New Roman" pitchFamily="18" charset="0"/>
              </a:defRPr>
            </a:lvl1pPr>
          </a:lstStyle>
          <a:p>
            <a:pPr>
              <a:defRPr/>
            </a:pPr>
            <a:fld id="{09E652A4-34FA-4DA2-BFDF-48CFEEE26D6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276725" cy="33655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defRPr sz="1200" b="0" smtClean="0">
                <a:solidFill>
                  <a:schemeClr val="tx1"/>
                </a:solidFill>
                <a:latin typeface="Times New Roman" pitchFamily="18" charset="0"/>
              </a:defRPr>
            </a:lvl1pPr>
          </a:lstStyle>
          <a:p>
            <a:pPr>
              <a:defRPr/>
            </a:pPr>
            <a:endParaRPr lang="en-GB"/>
          </a:p>
        </p:txBody>
      </p:sp>
      <p:sp>
        <p:nvSpPr>
          <p:cNvPr id="21507" name="Rectangle 3"/>
          <p:cNvSpPr>
            <a:spLocks noGrp="1" noRot="1" noChangeAspect="1" noChangeArrowheads="1"/>
          </p:cNvSpPr>
          <p:nvPr>
            <p:ph type="sldImg" idx="2"/>
          </p:nvPr>
        </p:nvSpPr>
        <p:spPr bwMode="auto">
          <a:xfrm>
            <a:off x="3251200" y="504825"/>
            <a:ext cx="3365500" cy="2524125"/>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1316038" y="3197225"/>
            <a:ext cx="7235825" cy="302895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3" name="Rectangle 5"/>
          <p:cNvSpPr>
            <a:spLocks noGrp="1" noChangeArrowheads="1"/>
          </p:cNvSpPr>
          <p:nvPr>
            <p:ph type="dt" idx="1"/>
          </p:nvPr>
        </p:nvSpPr>
        <p:spPr bwMode="auto">
          <a:xfrm>
            <a:off x="5591175" y="0"/>
            <a:ext cx="4276725" cy="33655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b="0" smtClean="0">
                <a:solidFill>
                  <a:schemeClr val="tx1"/>
                </a:solidFill>
                <a:latin typeface="Times New Roman" pitchFamily="18" charset="0"/>
              </a:defRPr>
            </a:lvl1pPr>
          </a:lstStyle>
          <a:p>
            <a:pPr>
              <a:defRPr/>
            </a:pPr>
            <a:endParaRPr lang="en-GB"/>
          </a:p>
        </p:txBody>
      </p:sp>
      <p:sp>
        <p:nvSpPr>
          <p:cNvPr id="2054" name="Rectangle 6"/>
          <p:cNvSpPr>
            <a:spLocks noGrp="1" noChangeArrowheads="1"/>
          </p:cNvSpPr>
          <p:nvPr>
            <p:ph type="ftr" sz="quarter" idx="4"/>
          </p:nvPr>
        </p:nvSpPr>
        <p:spPr bwMode="auto">
          <a:xfrm>
            <a:off x="0" y="6394450"/>
            <a:ext cx="4276725" cy="33655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l" eaLnBrk="0" hangingPunct="0">
              <a:defRPr sz="1200" b="0" smtClean="0">
                <a:solidFill>
                  <a:schemeClr val="tx1"/>
                </a:solidFill>
                <a:latin typeface="Times New Roman" pitchFamily="18" charset="0"/>
              </a:defRPr>
            </a:lvl1pPr>
          </a:lstStyle>
          <a:p>
            <a:pPr>
              <a:defRPr/>
            </a:pPr>
            <a:endParaRPr lang="en-GB"/>
          </a:p>
        </p:txBody>
      </p:sp>
      <p:sp>
        <p:nvSpPr>
          <p:cNvPr id="2055" name="Rectangle 7"/>
          <p:cNvSpPr>
            <a:spLocks noGrp="1" noChangeArrowheads="1"/>
          </p:cNvSpPr>
          <p:nvPr>
            <p:ph type="sldNum" sz="quarter" idx="5"/>
          </p:nvPr>
        </p:nvSpPr>
        <p:spPr bwMode="auto">
          <a:xfrm>
            <a:off x="5591175" y="6394450"/>
            <a:ext cx="4276725" cy="33655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b="0" smtClean="0">
                <a:solidFill>
                  <a:schemeClr val="tx1"/>
                </a:solidFill>
                <a:latin typeface="Times New Roman" pitchFamily="18" charset="0"/>
              </a:defRPr>
            </a:lvl1pPr>
          </a:lstStyle>
          <a:p>
            <a:pPr>
              <a:defRPr/>
            </a:pPr>
            <a:fld id="{D99C7BA9-C160-49F4-A321-F6081460CF66}"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99C7BA9-C160-49F4-A321-F6081460CF66}" type="slidenum">
              <a:rPr lang="en-GB" smtClean="0"/>
              <a:pPr>
                <a:defRPr/>
              </a:pPr>
              <a:t>15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Line 10"/>
          <p:cNvSpPr>
            <a:spLocks noChangeShapeType="1"/>
          </p:cNvSpPr>
          <p:nvPr userDrawn="1"/>
        </p:nvSpPr>
        <p:spPr bwMode="auto">
          <a:xfrm flipV="1">
            <a:off x="304800" y="1066800"/>
            <a:ext cx="4800600" cy="0"/>
          </a:xfrm>
          <a:prstGeom prst="line">
            <a:avLst/>
          </a:prstGeom>
          <a:noFill/>
          <a:ln w="28575">
            <a:solidFill>
              <a:srgbClr val="2D4E6F"/>
            </a:solidFill>
            <a:round/>
            <a:headEnd/>
            <a:tailEnd/>
          </a:ln>
          <a:effectLst/>
        </p:spPr>
        <p:txBody>
          <a:bodyPr/>
          <a:lstStyle/>
          <a:p>
            <a:pPr>
              <a:defRPr/>
            </a:pPr>
            <a:endParaRPr lang="en-US">
              <a:latin typeface="Arial" pitchFamily="34" charset="0"/>
            </a:endParaRPr>
          </a:p>
        </p:txBody>
      </p:sp>
      <p:sp>
        <p:nvSpPr>
          <p:cNvPr id="3" name="Line 13"/>
          <p:cNvSpPr>
            <a:spLocks noChangeShapeType="1"/>
          </p:cNvSpPr>
          <p:nvPr userDrawn="1"/>
        </p:nvSpPr>
        <p:spPr bwMode="auto">
          <a:xfrm>
            <a:off x="5715000" y="3733800"/>
            <a:ext cx="2895600" cy="0"/>
          </a:xfrm>
          <a:prstGeom prst="line">
            <a:avLst/>
          </a:prstGeom>
          <a:noFill/>
          <a:ln w="28575">
            <a:solidFill>
              <a:srgbClr val="2D4E6F"/>
            </a:solidFill>
            <a:round/>
            <a:headEnd/>
            <a:tailEnd/>
          </a:ln>
          <a:effectLst/>
        </p:spPr>
        <p:txBody>
          <a:bodyPr/>
          <a:lstStyle/>
          <a:p>
            <a:pPr>
              <a:defRPr/>
            </a:pPr>
            <a:endParaRPr lang="en-US">
              <a:latin typeface="Arial"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fld id="{B77FE308-CDF5-4E88-9D05-8089130EB510}"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90500"/>
            <a:ext cx="2133600" cy="6057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90500"/>
            <a:ext cx="6248400" cy="6057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fld id="{0821FC62-0D13-4FA6-830F-A0121F6973D5}"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fld id="{D88A20F1-41BE-478A-92FC-AA0941DAB0CE}"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sldNum" sz="quarter" idx="10"/>
          </p:nvPr>
        </p:nvSpPr>
        <p:spPr>
          <a:ln/>
        </p:spPr>
        <p:txBody>
          <a:bodyPr/>
          <a:lstStyle>
            <a:lvl1pPr>
              <a:defRPr/>
            </a:lvl1pPr>
          </a:lstStyle>
          <a:p>
            <a:pPr>
              <a:defRPr/>
            </a:pPr>
            <a:fld id="{9E97A1A2-B0AB-4916-AEF4-31B8293DDF7D}" type="slidenum">
              <a:rPr lang="hr-HR"/>
              <a:pPr>
                <a:defRPr/>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95400"/>
            <a:ext cx="4191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191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sldNum" sz="quarter" idx="10"/>
          </p:nvPr>
        </p:nvSpPr>
        <p:spPr>
          <a:ln/>
        </p:spPr>
        <p:txBody>
          <a:bodyPr/>
          <a:lstStyle>
            <a:lvl1pPr>
              <a:defRPr/>
            </a:lvl1pPr>
          </a:lstStyle>
          <a:p>
            <a:pPr>
              <a:defRPr/>
            </a:pPr>
            <a:fld id="{65AE8ECE-A5A7-4BB0-B38D-1C12D8E44E47}"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sldNum" sz="quarter" idx="10"/>
          </p:nvPr>
        </p:nvSpPr>
        <p:spPr>
          <a:ln/>
        </p:spPr>
        <p:txBody>
          <a:bodyPr/>
          <a:lstStyle>
            <a:lvl1pPr>
              <a:defRPr/>
            </a:lvl1pPr>
          </a:lstStyle>
          <a:p>
            <a:pPr>
              <a:defRPr/>
            </a:pPr>
            <a:fld id="{42A9A481-F8B4-4193-A68C-455ED05FEAB9}"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sldNum" sz="quarter" idx="10"/>
          </p:nvPr>
        </p:nvSpPr>
        <p:spPr>
          <a:ln/>
        </p:spPr>
        <p:txBody>
          <a:bodyPr/>
          <a:lstStyle>
            <a:lvl1pPr>
              <a:defRPr/>
            </a:lvl1pPr>
          </a:lstStyle>
          <a:p>
            <a:pPr>
              <a:defRPr/>
            </a:pPr>
            <a:fld id="{B3A8A375-A071-4A78-966F-3D945B21F520}"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fld id="{B7CE90A1-6758-4EBE-B162-D0B56A81DCF5}"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fld id="{E393CF17-840A-4C4F-936B-274E4F216D5A}"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fld id="{9F2F3528-84FB-48DB-983E-0C523D2038D1}"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304800" y="190500"/>
            <a:ext cx="5791200" cy="800100"/>
          </a:xfrm>
          <a:prstGeom prst="rect">
            <a:avLst/>
          </a:prstGeom>
          <a:noFill/>
          <a:ln w="9525">
            <a:noFill/>
            <a:miter lim="800000"/>
            <a:headEnd/>
            <a:tailEnd/>
          </a:ln>
        </p:spPr>
        <p:txBody>
          <a:bodyPr vert="horz" wrap="square" lIns="0" tIns="45720" rIns="91440" bIns="45720" numCol="1" anchor="ctr" anchorCtr="0" compatLnSpc="1">
            <a:prstTxWarp prst="textNoShape">
              <a:avLst/>
            </a:prstTxWarp>
          </a:bodyPr>
          <a:lstStyle/>
          <a:p>
            <a:pPr lvl="0"/>
            <a:r>
              <a:rPr lang="hr-HR" smtClean="0"/>
              <a:t>Click to edit Master</a:t>
            </a:r>
            <a:r>
              <a:rPr lang="en-US" smtClean="0"/>
              <a:t> </a:t>
            </a:r>
            <a:r>
              <a:rPr lang="hr-HR" smtClean="0"/>
              <a:t>title style</a:t>
            </a:r>
          </a:p>
        </p:txBody>
      </p:sp>
      <p:sp>
        <p:nvSpPr>
          <p:cNvPr id="1027" name="Rectangle 12"/>
          <p:cNvSpPr>
            <a:spLocks noGrp="1" noChangeArrowheads="1"/>
          </p:cNvSpPr>
          <p:nvPr>
            <p:ph type="body" idx="1"/>
          </p:nvPr>
        </p:nvSpPr>
        <p:spPr bwMode="auto">
          <a:xfrm>
            <a:off x="304800" y="1295400"/>
            <a:ext cx="8534400" cy="49530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1038" name="Rectangle 14"/>
          <p:cNvSpPr>
            <a:spLocks noGrp="1" noChangeArrowheads="1"/>
          </p:cNvSpPr>
          <p:nvPr>
            <p:ph type="sldNum" sz="quarter" idx="4"/>
          </p:nvPr>
        </p:nvSpPr>
        <p:spPr bwMode="auto">
          <a:xfrm>
            <a:off x="6804025" y="6400800"/>
            <a:ext cx="2133600" cy="3127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solidFill>
                  <a:schemeClr val="tx1"/>
                </a:solidFill>
                <a:latin typeface="Arial" pitchFamily="34" charset="0"/>
              </a:defRPr>
            </a:lvl1pPr>
          </a:lstStyle>
          <a:p>
            <a:pPr>
              <a:defRPr/>
            </a:pPr>
            <a:fld id="{411E4C06-A840-4F39-B1F9-361E8F79FBCC}" type="slidenum">
              <a:rPr lang="hr-HR"/>
              <a:pPr>
                <a:defRPr/>
              </a:pPr>
              <a:t>‹#›</a:t>
            </a:fld>
            <a:endParaRPr lang="hr-HR"/>
          </a:p>
        </p:txBody>
      </p:sp>
      <p:sp>
        <p:nvSpPr>
          <p:cNvPr id="1039" name="Line 15"/>
          <p:cNvSpPr>
            <a:spLocks noChangeShapeType="1"/>
          </p:cNvSpPr>
          <p:nvPr userDrawn="1"/>
        </p:nvSpPr>
        <p:spPr bwMode="auto">
          <a:xfrm flipV="1">
            <a:off x="304800" y="1066800"/>
            <a:ext cx="4800600" cy="0"/>
          </a:xfrm>
          <a:prstGeom prst="line">
            <a:avLst/>
          </a:prstGeom>
          <a:noFill/>
          <a:ln w="28575">
            <a:solidFill>
              <a:srgbClr val="2D4E6F"/>
            </a:solidFill>
            <a:round/>
            <a:headEnd/>
            <a:tailEnd/>
          </a:ln>
          <a:effectLst/>
        </p:spPr>
        <p:txBody>
          <a:bodyPr/>
          <a:lstStyle/>
          <a:p>
            <a:pPr>
              <a:defRPr/>
            </a:pPr>
            <a:endParaRPr lang="en-US">
              <a:latin typeface="Arial" pitchFamily="34" charset="0"/>
            </a:endParaRPr>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0" fontAlgn="base" hangingPunct="0">
        <a:spcBef>
          <a:spcPct val="0"/>
        </a:spcBef>
        <a:spcAft>
          <a:spcPct val="0"/>
        </a:spcAft>
        <a:defRPr sz="3000">
          <a:solidFill>
            <a:srgbClr val="000000"/>
          </a:solidFill>
          <a:latin typeface="+mj-lt"/>
          <a:ea typeface="+mj-ea"/>
          <a:cs typeface="+mj-cs"/>
        </a:defRPr>
      </a:lvl1pPr>
      <a:lvl2pPr algn="l" rtl="0" eaLnBrk="0" fontAlgn="base" hangingPunct="0">
        <a:spcBef>
          <a:spcPct val="0"/>
        </a:spcBef>
        <a:spcAft>
          <a:spcPct val="0"/>
        </a:spcAft>
        <a:defRPr sz="3000">
          <a:solidFill>
            <a:srgbClr val="000000"/>
          </a:solidFill>
          <a:latin typeface="Arial" pitchFamily="34" charset="0"/>
        </a:defRPr>
      </a:lvl2pPr>
      <a:lvl3pPr algn="l" rtl="0" eaLnBrk="0" fontAlgn="base" hangingPunct="0">
        <a:spcBef>
          <a:spcPct val="0"/>
        </a:spcBef>
        <a:spcAft>
          <a:spcPct val="0"/>
        </a:spcAft>
        <a:defRPr sz="3000">
          <a:solidFill>
            <a:srgbClr val="000000"/>
          </a:solidFill>
          <a:latin typeface="Arial" pitchFamily="34" charset="0"/>
        </a:defRPr>
      </a:lvl3pPr>
      <a:lvl4pPr algn="l" rtl="0" eaLnBrk="0" fontAlgn="base" hangingPunct="0">
        <a:spcBef>
          <a:spcPct val="0"/>
        </a:spcBef>
        <a:spcAft>
          <a:spcPct val="0"/>
        </a:spcAft>
        <a:defRPr sz="3000">
          <a:solidFill>
            <a:srgbClr val="000000"/>
          </a:solidFill>
          <a:latin typeface="Arial" pitchFamily="34" charset="0"/>
        </a:defRPr>
      </a:lvl4pPr>
      <a:lvl5pPr algn="l" rtl="0" eaLnBrk="0" fontAlgn="base" hangingPunct="0">
        <a:spcBef>
          <a:spcPct val="0"/>
        </a:spcBef>
        <a:spcAft>
          <a:spcPct val="0"/>
        </a:spcAft>
        <a:defRPr sz="3000">
          <a:solidFill>
            <a:srgbClr val="000000"/>
          </a:solidFill>
          <a:latin typeface="Arial" pitchFamily="34" charset="0"/>
        </a:defRPr>
      </a:lvl5pPr>
      <a:lvl6pPr marL="457200" algn="l" rtl="0" fontAlgn="base">
        <a:spcBef>
          <a:spcPct val="0"/>
        </a:spcBef>
        <a:spcAft>
          <a:spcPct val="0"/>
        </a:spcAft>
        <a:defRPr sz="3000">
          <a:solidFill>
            <a:srgbClr val="000000"/>
          </a:solidFill>
          <a:latin typeface="Arial" pitchFamily="34" charset="0"/>
        </a:defRPr>
      </a:lvl6pPr>
      <a:lvl7pPr marL="914400" algn="l" rtl="0" fontAlgn="base">
        <a:spcBef>
          <a:spcPct val="0"/>
        </a:spcBef>
        <a:spcAft>
          <a:spcPct val="0"/>
        </a:spcAft>
        <a:defRPr sz="3000">
          <a:solidFill>
            <a:srgbClr val="000000"/>
          </a:solidFill>
          <a:latin typeface="Arial" pitchFamily="34" charset="0"/>
        </a:defRPr>
      </a:lvl7pPr>
      <a:lvl8pPr marL="1371600" algn="l" rtl="0" fontAlgn="base">
        <a:spcBef>
          <a:spcPct val="0"/>
        </a:spcBef>
        <a:spcAft>
          <a:spcPct val="0"/>
        </a:spcAft>
        <a:defRPr sz="3000">
          <a:solidFill>
            <a:srgbClr val="000000"/>
          </a:solidFill>
          <a:latin typeface="Arial" pitchFamily="34" charset="0"/>
        </a:defRPr>
      </a:lvl8pPr>
      <a:lvl9pPr marL="1828800" algn="l" rtl="0" fontAlgn="base">
        <a:spcBef>
          <a:spcPct val="0"/>
        </a:spcBef>
        <a:spcAft>
          <a:spcPct val="0"/>
        </a:spcAft>
        <a:defRPr sz="3000">
          <a:solidFill>
            <a:srgbClr val="000000"/>
          </a:solidFill>
          <a:latin typeface="Arial" pitchFamily="34" charset="0"/>
        </a:defRPr>
      </a:lvl9pPr>
    </p:titleStyle>
    <p:bodyStyle>
      <a:lvl1pPr marL="342900" indent="-342900" algn="l" rtl="0" eaLnBrk="0" fontAlgn="base" hangingPunct="0">
        <a:spcBef>
          <a:spcPct val="20000"/>
        </a:spcBef>
        <a:spcAft>
          <a:spcPct val="0"/>
        </a:spcAft>
        <a:buClr>
          <a:srgbClr val="2D4E6F"/>
        </a:buClr>
        <a:buFont typeface="Wingdings" pitchFamily="2" charset="2"/>
        <a:buChar char="§"/>
        <a:defRPr sz="2400">
          <a:solidFill>
            <a:srgbClr val="000000"/>
          </a:solidFill>
          <a:latin typeface="+mn-lt"/>
          <a:ea typeface="+mn-ea"/>
          <a:cs typeface="+mn-cs"/>
        </a:defRPr>
      </a:lvl1pPr>
      <a:lvl2pPr marL="742950" indent="-285750" algn="l" rtl="0" eaLnBrk="0" fontAlgn="base" hangingPunct="0">
        <a:spcBef>
          <a:spcPct val="20000"/>
        </a:spcBef>
        <a:spcAft>
          <a:spcPct val="0"/>
        </a:spcAft>
        <a:buClr>
          <a:srgbClr val="2D4E6F"/>
        </a:buClr>
        <a:buFont typeface="Wingdings" pitchFamily="2" charset="2"/>
        <a:buChar char="§"/>
        <a:defRPr sz="2200">
          <a:solidFill>
            <a:srgbClr val="000000"/>
          </a:solidFill>
          <a:latin typeface="+mn-lt"/>
        </a:defRPr>
      </a:lvl2pPr>
      <a:lvl3pPr marL="1143000" indent="-228600" algn="l" rtl="0" eaLnBrk="0" fontAlgn="base" hangingPunct="0">
        <a:spcBef>
          <a:spcPct val="20000"/>
        </a:spcBef>
        <a:spcAft>
          <a:spcPct val="0"/>
        </a:spcAft>
        <a:buClr>
          <a:srgbClr val="2D4E6F"/>
        </a:buClr>
        <a:buFont typeface="Wingdings" pitchFamily="2" charset="2"/>
        <a:buChar char="§"/>
        <a:defRPr sz="2000">
          <a:solidFill>
            <a:srgbClr val="000000"/>
          </a:solidFill>
          <a:latin typeface="+mn-lt"/>
        </a:defRPr>
      </a:lvl3pPr>
      <a:lvl4pPr marL="1600200" indent="-228600" algn="l" rtl="0" eaLnBrk="0" fontAlgn="base" hangingPunct="0">
        <a:spcBef>
          <a:spcPct val="20000"/>
        </a:spcBef>
        <a:spcAft>
          <a:spcPct val="0"/>
        </a:spcAft>
        <a:buClr>
          <a:srgbClr val="2D4E6F"/>
        </a:buClr>
        <a:buFont typeface="Wingdings" pitchFamily="2" charset="2"/>
        <a:buChar char="§"/>
        <a:defRPr>
          <a:solidFill>
            <a:srgbClr val="000000"/>
          </a:solidFill>
          <a:latin typeface="+mn-lt"/>
        </a:defRPr>
      </a:lvl4pPr>
      <a:lvl5pPr marL="2057400" indent="-228600" algn="l" rtl="0" eaLnBrk="0" fontAlgn="base" hangingPunct="0">
        <a:spcBef>
          <a:spcPct val="20000"/>
        </a:spcBef>
        <a:spcAft>
          <a:spcPct val="0"/>
        </a:spcAft>
        <a:buClr>
          <a:srgbClr val="2D4E6F"/>
        </a:buClr>
        <a:buFont typeface="Wingdings" pitchFamily="2" charset="2"/>
        <a:buChar char="§"/>
        <a:defRPr sz="1600">
          <a:solidFill>
            <a:srgbClr val="000000"/>
          </a:solidFill>
          <a:latin typeface="+mn-lt"/>
        </a:defRPr>
      </a:lvl5pPr>
      <a:lvl6pPr marL="2514600" indent="-228600" algn="l" rtl="0" fontAlgn="base">
        <a:spcBef>
          <a:spcPct val="20000"/>
        </a:spcBef>
        <a:spcAft>
          <a:spcPct val="0"/>
        </a:spcAft>
        <a:buClr>
          <a:srgbClr val="2D4E6F"/>
        </a:buClr>
        <a:buFont typeface="Wingdings" pitchFamily="2" charset="2"/>
        <a:buChar char="§"/>
        <a:defRPr sz="1600">
          <a:solidFill>
            <a:srgbClr val="000000"/>
          </a:solidFill>
          <a:latin typeface="+mn-lt"/>
        </a:defRPr>
      </a:lvl6pPr>
      <a:lvl7pPr marL="2971800" indent="-228600" algn="l" rtl="0" fontAlgn="base">
        <a:spcBef>
          <a:spcPct val="20000"/>
        </a:spcBef>
        <a:spcAft>
          <a:spcPct val="0"/>
        </a:spcAft>
        <a:buClr>
          <a:srgbClr val="2D4E6F"/>
        </a:buClr>
        <a:buFont typeface="Wingdings" pitchFamily="2" charset="2"/>
        <a:buChar char="§"/>
        <a:defRPr sz="1600">
          <a:solidFill>
            <a:srgbClr val="000000"/>
          </a:solidFill>
          <a:latin typeface="+mn-lt"/>
        </a:defRPr>
      </a:lvl7pPr>
      <a:lvl8pPr marL="3429000" indent="-228600" algn="l" rtl="0" fontAlgn="base">
        <a:spcBef>
          <a:spcPct val="20000"/>
        </a:spcBef>
        <a:spcAft>
          <a:spcPct val="0"/>
        </a:spcAft>
        <a:buClr>
          <a:srgbClr val="2D4E6F"/>
        </a:buClr>
        <a:buFont typeface="Wingdings" pitchFamily="2" charset="2"/>
        <a:buChar char="§"/>
        <a:defRPr sz="1600">
          <a:solidFill>
            <a:srgbClr val="000000"/>
          </a:solidFill>
          <a:latin typeface="+mn-lt"/>
        </a:defRPr>
      </a:lvl8pPr>
      <a:lvl9pPr marL="3886200" indent="-228600" algn="l" rtl="0" fontAlgn="base">
        <a:spcBef>
          <a:spcPct val="20000"/>
        </a:spcBef>
        <a:spcAft>
          <a:spcPct val="0"/>
        </a:spcAft>
        <a:buClr>
          <a:srgbClr val="2D4E6F"/>
        </a:buClr>
        <a:buFont typeface="Wingdings" pitchFamily="2" charset="2"/>
        <a:buChar char="§"/>
        <a:defRPr sz="16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1.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762000" y="2590800"/>
            <a:ext cx="7924800" cy="1143000"/>
          </a:xfrm>
          <a:prstGeom prst="rect">
            <a:avLst/>
          </a:prstGeom>
          <a:noFill/>
          <a:ln w="9525">
            <a:noFill/>
            <a:miter lim="800000"/>
            <a:headEnd/>
            <a:tailEnd/>
          </a:ln>
        </p:spPr>
        <p:txBody>
          <a:bodyPr lIns="0" anchor="ctr"/>
          <a:lstStyle/>
          <a:p>
            <a:r>
              <a:rPr lang="en-US" sz="3400" dirty="0"/>
              <a:t>CLARIN </a:t>
            </a:r>
            <a:r>
              <a:rPr lang="en-US" sz="3400" dirty="0" smtClean="0"/>
              <a:t>web services and workflow</a:t>
            </a:r>
            <a:endParaRPr lang="en-GB" sz="3400" dirty="0"/>
          </a:p>
        </p:txBody>
      </p:sp>
      <p:sp>
        <p:nvSpPr>
          <p:cNvPr id="3075" name="Rectangle 9"/>
          <p:cNvSpPr>
            <a:spLocks noChangeArrowheads="1"/>
          </p:cNvSpPr>
          <p:nvPr/>
        </p:nvSpPr>
        <p:spPr bwMode="auto">
          <a:xfrm>
            <a:off x="533400" y="4419600"/>
            <a:ext cx="8153400" cy="1752600"/>
          </a:xfrm>
          <a:prstGeom prst="rect">
            <a:avLst/>
          </a:prstGeom>
          <a:noFill/>
          <a:ln w="9525">
            <a:noFill/>
            <a:miter lim="800000"/>
            <a:headEnd/>
            <a:tailEnd/>
          </a:ln>
        </p:spPr>
        <p:txBody>
          <a:bodyPr lIns="0"/>
          <a:lstStyle/>
          <a:p>
            <a:pPr>
              <a:spcBef>
                <a:spcPct val="20000"/>
              </a:spcBef>
              <a:buClr>
                <a:srgbClr val="2D4E6F"/>
              </a:buClr>
              <a:buFont typeface="Wingdings" pitchFamily="2" charset="2"/>
              <a:buNone/>
            </a:pPr>
            <a:r>
              <a:rPr lang="en-US" sz="2000" dirty="0" smtClean="0"/>
              <a:t>Marc </a:t>
            </a:r>
            <a:r>
              <a:rPr lang="en-US" sz="2000" dirty="0"/>
              <a:t>Kemps-Snijders</a:t>
            </a:r>
            <a:endParaRPr lang="hr-H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762000" y="2590800"/>
            <a:ext cx="7924800" cy="1143000"/>
          </a:xfrm>
          <a:prstGeom prst="rect">
            <a:avLst/>
          </a:prstGeom>
          <a:noFill/>
          <a:ln w="9525">
            <a:noFill/>
            <a:miter lim="800000"/>
            <a:headEnd/>
            <a:tailEnd/>
          </a:ln>
        </p:spPr>
        <p:txBody>
          <a:bodyPr lIns="0" anchor="ctr"/>
          <a:lstStyle/>
          <a:p>
            <a:r>
              <a:rPr lang="en-US" sz="3400" dirty="0" smtClean="0"/>
              <a:t>Formats, interoperability and standards</a:t>
            </a:r>
            <a:endParaRPr lang="en-GB" sz="3400" dirty="0"/>
          </a:p>
        </p:txBody>
      </p:sp>
      <p:sp>
        <p:nvSpPr>
          <p:cNvPr id="3075" name="Rectangle 9"/>
          <p:cNvSpPr>
            <a:spLocks noChangeArrowheads="1"/>
          </p:cNvSpPr>
          <p:nvPr/>
        </p:nvSpPr>
        <p:spPr bwMode="auto">
          <a:xfrm>
            <a:off x="533400" y="4419600"/>
            <a:ext cx="8153400" cy="1752600"/>
          </a:xfrm>
          <a:prstGeom prst="rect">
            <a:avLst/>
          </a:prstGeom>
          <a:noFill/>
          <a:ln w="9525">
            <a:noFill/>
            <a:miter lim="800000"/>
            <a:headEnd/>
            <a:tailEnd/>
          </a:ln>
        </p:spPr>
        <p:txBody>
          <a:bodyPr lIns="0"/>
          <a:lstStyle/>
          <a:p>
            <a:pPr>
              <a:spcBef>
                <a:spcPct val="20000"/>
              </a:spcBef>
              <a:buClr>
                <a:srgbClr val="2D4E6F"/>
              </a:buClr>
              <a:buFont typeface="Wingdings" pitchFamily="2" charset="2"/>
              <a:buNone/>
            </a:pPr>
            <a:r>
              <a:rPr lang="en-US" sz="2000" dirty="0" smtClean="0"/>
              <a:t>Marc </a:t>
            </a:r>
            <a:r>
              <a:rPr lang="en-US" sz="2000" dirty="0"/>
              <a:t>Kemps-Snijders</a:t>
            </a:r>
            <a:endParaRPr lang="hr-HR"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dirty="0" smtClean="0"/>
              <a:t>Format interoperability</a:t>
            </a:r>
            <a:endParaRPr lang="en-GB" dirty="0" smtClean="0"/>
          </a:p>
        </p:txBody>
      </p:sp>
      <p:sp>
        <p:nvSpPr>
          <p:cNvPr id="4099" name="Rectangle 3"/>
          <p:cNvSpPr>
            <a:spLocks noGrp="1" noChangeArrowheads="1"/>
          </p:cNvSpPr>
          <p:nvPr>
            <p:ph type="body" idx="1"/>
          </p:nvPr>
        </p:nvSpPr>
        <p:spPr>
          <a:xfrm>
            <a:off x="304800" y="1295400"/>
            <a:ext cx="8534400" cy="1928091"/>
          </a:xfrm>
        </p:spPr>
        <p:txBody>
          <a:bodyPr/>
          <a:lstStyle/>
          <a:p>
            <a:pPr marL="457200" indent="-457200" eaLnBrk="1" hangingPunct="1"/>
            <a:r>
              <a:rPr lang="en-US" sz="2000" dirty="0" smtClean="0"/>
              <a:t>Interoperability is only relevan</a:t>
            </a:r>
            <a:r>
              <a:rPr lang="en-US" sz="2000" dirty="0" smtClean="0"/>
              <a:t>t if </a:t>
            </a:r>
          </a:p>
          <a:p>
            <a:pPr marL="857250" lvl="1" indent="-457200" eaLnBrk="1" hangingPunct="1"/>
            <a:r>
              <a:rPr lang="en-US" sz="1800" dirty="0" smtClean="0"/>
              <a:t>Resources are to be exchanged</a:t>
            </a:r>
          </a:p>
          <a:p>
            <a:pPr marL="857250" lvl="1" indent="-457200" eaLnBrk="1" hangingPunct="1"/>
            <a:r>
              <a:rPr lang="en-US" sz="1800" dirty="0" smtClean="0"/>
              <a:t>Resources are to be combined in collections</a:t>
            </a:r>
          </a:p>
          <a:p>
            <a:pPr marL="857250" lvl="1" indent="-457200" eaLnBrk="1" hangingPunct="1"/>
            <a:r>
              <a:rPr lang="en-US" sz="1800" dirty="0" smtClean="0"/>
              <a:t>Tools and services need to operate on resources</a:t>
            </a:r>
          </a:p>
          <a:p>
            <a:pPr marL="857250" lvl="1" indent="-457200" eaLnBrk="1" hangingPunct="1"/>
            <a:r>
              <a:rPr lang="en-US" sz="1800" dirty="0" smtClean="0"/>
              <a:t>Results are to be compared</a:t>
            </a:r>
            <a:endParaRPr lang="en-US" sz="1800" dirty="0" smtClean="0"/>
          </a:p>
        </p:txBody>
      </p:sp>
      <p:sp>
        <p:nvSpPr>
          <p:cNvPr id="6" name="Rectangle 3"/>
          <p:cNvSpPr txBox="1">
            <a:spLocks noChangeArrowheads="1"/>
          </p:cNvSpPr>
          <p:nvPr/>
        </p:nvSpPr>
        <p:spPr bwMode="auto">
          <a:xfrm>
            <a:off x="300188" y="3981834"/>
            <a:ext cx="8534400" cy="1928091"/>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
                <a:srgbClr val="2D4E6F"/>
              </a:buClr>
              <a:buSzTx/>
              <a:buFont typeface="Wingdings" pitchFamily="2" charset="2"/>
              <a:buChar char="§"/>
              <a:tabLst/>
              <a:defRPr/>
            </a:pPr>
            <a:r>
              <a:rPr kumimoji="0" lang="en-US" sz="2000" b="0" i="0" u="none" strike="noStrike" kern="0" cap="none" spc="0" normalizeH="0" baseline="0" noProof="0" dirty="0" smtClean="0">
                <a:ln>
                  <a:noFill/>
                </a:ln>
                <a:solidFill>
                  <a:srgbClr val="000000"/>
                </a:solidFill>
                <a:effectLst/>
                <a:uLnTx/>
                <a:uFillTx/>
                <a:latin typeface="+mn-lt"/>
                <a:ea typeface="+mn-ea"/>
                <a:cs typeface="+mn-cs"/>
              </a:rPr>
              <a:t>Standardization attempts to solve these cross</a:t>
            </a:r>
            <a:r>
              <a:rPr kumimoji="0" lang="en-US" sz="2000" b="0" i="0" u="none" strike="noStrike" kern="0" cap="none" spc="0" normalizeH="0" noProof="0" dirty="0" smtClean="0">
                <a:ln>
                  <a:noFill/>
                </a:ln>
                <a:solidFill>
                  <a:srgbClr val="000000"/>
                </a:solidFill>
                <a:effectLst/>
                <a:uLnTx/>
                <a:uFillTx/>
                <a:latin typeface="+mn-lt"/>
                <a:ea typeface="+mn-ea"/>
                <a:cs typeface="+mn-cs"/>
              </a:rPr>
              <a:t> resource and technology issues by </a:t>
            </a:r>
            <a:endParaRPr kumimoji="0" lang="en-US" sz="2000" b="0" i="0" u="none" strike="noStrike" kern="0" cap="none" spc="0" normalizeH="0" baseline="0" noProof="0" dirty="0" smtClean="0">
              <a:ln>
                <a:noFill/>
              </a:ln>
              <a:solidFill>
                <a:srgbClr val="000000"/>
              </a:solidFill>
              <a:effectLst/>
              <a:uLnTx/>
              <a:uFillTx/>
              <a:latin typeface="+mn-lt"/>
              <a:ea typeface="+mn-ea"/>
              <a:cs typeface="+mn-cs"/>
            </a:endParaRPr>
          </a:p>
          <a:p>
            <a:pPr marL="857250" marR="0" lvl="1" indent="-457200" algn="l" defTabSz="914400" rtl="0" eaLnBrk="1" fontAlgn="base" latinLnBrk="0" hangingPunct="1">
              <a:lnSpc>
                <a:spcPct val="100000"/>
              </a:lnSpc>
              <a:spcBef>
                <a:spcPct val="20000"/>
              </a:spcBef>
              <a:spcAft>
                <a:spcPct val="0"/>
              </a:spcAft>
              <a:buClr>
                <a:srgbClr val="2D4E6F"/>
              </a:buClr>
              <a:buSzTx/>
              <a:buFont typeface="Wingdings" pitchFamily="2" charset="2"/>
              <a:buChar char="§"/>
              <a:tabLst/>
              <a:defRPr/>
            </a:pPr>
            <a:r>
              <a:rPr kumimoji="0" lang="en-US" sz="1800" b="0" i="0" u="none" strike="noStrike" kern="0" cap="none" spc="0" normalizeH="0" baseline="0" noProof="0" dirty="0" smtClean="0">
                <a:ln>
                  <a:noFill/>
                </a:ln>
                <a:solidFill>
                  <a:srgbClr val="000000"/>
                </a:solidFill>
                <a:effectLst/>
                <a:uLnTx/>
                <a:uFillTx/>
                <a:latin typeface="+mn-lt"/>
              </a:rPr>
              <a:t>Looking</a:t>
            </a:r>
            <a:r>
              <a:rPr kumimoji="0" lang="en-US" sz="1800" b="0" i="0" u="none" strike="noStrike" kern="0" cap="none" spc="0" normalizeH="0" noProof="0" dirty="0" smtClean="0">
                <a:ln>
                  <a:noFill/>
                </a:ln>
                <a:solidFill>
                  <a:srgbClr val="000000"/>
                </a:solidFill>
                <a:effectLst/>
                <a:uLnTx/>
                <a:uFillTx/>
                <a:latin typeface="+mn-lt"/>
              </a:rPr>
              <a:t> at existing practices</a:t>
            </a:r>
            <a:endParaRPr kumimoji="0" lang="en-US" sz="1800" b="0" i="0" u="none" strike="noStrike" kern="0" cap="none" spc="0" normalizeH="0" baseline="0" noProof="0" dirty="0" smtClean="0">
              <a:ln>
                <a:noFill/>
              </a:ln>
              <a:solidFill>
                <a:srgbClr val="000000"/>
              </a:solidFill>
              <a:effectLst/>
              <a:uLnTx/>
              <a:uFillTx/>
              <a:latin typeface="+mn-lt"/>
            </a:endParaRPr>
          </a:p>
          <a:p>
            <a:pPr marL="857250" marR="0" lvl="1" indent="-457200" algn="l" defTabSz="914400" rtl="0" eaLnBrk="1" fontAlgn="base" latinLnBrk="0" hangingPunct="1">
              <a:lnSpc>
                <a:spcPct val="100000"/>
              </a:lnSpc>
              <a:spcBef>
                <a:spcPct val="20000"/>
              </a:spcBef>
              <a:spcAft>
                <a:spcPct val="0"/>
              </a:spcAft>
              <a:buClr>
                <a:srgbClr val="2D4E6F"/>
              </a:buClr>
              <a:buSzTx/>
              <a:buFont typeface="Wingdings" pitchFamily="2" charset="2"/>
              <a:buChar char="§"/>
              <a:tabLst/>
              <a:defRPr/>
            </a:pPr>
            <a:r>
              <a:rPr kumimoji="0" lang="en-US" sz="1800" b="0" i="0" u="none" strike="noStrike" kern="0" cap="none" spc="0" normalizeH="0" baseline="0" noProof="0" dirty="0" smtClean="0">
                <a:ln>
                  <a:noFill/>
                </a:ln>
                <a:solidFill>
                  <a:srgbClr val="000000"/>
                </a:solidFill>
                <a:effectLst/>
                <a:uLnTx/>
                <a:uFillTx/>
                <a:latin typeface="+mn-lt"/>
              </a:rPr>
              <a:t>Provide</a:t>
            </a:r>
            <a:r>
              <a:rPr kumimoji="0" lang="en-US" sz="1800" b="0" i="0" u="none" strike="noStrike" kern="0" cap="none" spc="0" normalizeH="0" noProof="0" dirty="0" smtClean="0">
                <a:ln>
                  <a:noFill/>
                </a:ln>
                <a:solidFill>
                  <a:srgbClr val="000000"/>
                </a:solidFill>
                <a:effectLst/>
                <a:uLnTx/>
                <a:uFillTx/>
                <a:latin typeface="+mn-lt"/>
              </a:rPr>
              <a:t> abstractions </a:t>
            </a:r>
          </a:p>
          <a:p>
            <a:pPr marL="857250" marR="0" lvl="1" indent="-457200" algn="l" defTabSz="914400" rtl="0" eaLnBrk="1" fontAlgn="base" latinLnBrk="0" hangingPunct="1">
              <a:lnSpc>
                <a:spcPct val="100000"/>
              </a:lnSpc>
              <a:spcBef>
                <a:spcPct val="20000"/>
              </a:spcBef>
              <a:spcAft>
                <a:spcPct val="0"/>
              </a:spcAft>
              <a:buClr>
                <a:srgbClr val="2D4E6F"/>
              </a:buClr>
              <a:buSzTx/>
              <a:buFont typeface="Wingdings" pitchFamily="2" charset="2"/>
              <a:buChar char="§"/>
              <a:tabLst/>
              <a:defRPr/>
            </a:pPr>
            <a:r>
              <a:rPr lang="en-US" sz="1800" b="0" kern="0" noProof="0" dirty="0" smtClean="0">
                <a:latin typeface="+mn-lt"/>
              </a:rPr>
              <a:t>Address sustainability aspects</a:t>
            </a:r>
          </a:p>
          <a:p>
            <a:pPr marL="857250" marR="0" lvl="1" indent="-457200" algn="l" defTabSz="914400" rtl="0" eaLnBrk="1" fontAlgn="base" latinLnBrk="0" hangingPunct="1">
              <a:lnSpc>
                <a:spcPct val="100000"/>
              </a:lnSpc>
              <a:spcBef>
                <a:spcPct val="20000"/>
              </a:spcBef>
              <a:spcAft>
                <a:spcPct val="0"/>
              </a:spcAft>
              <a:buClr>
                <a:srgbClr val="2D4E6F"/>
              </a:buClr>
              <a:buSzTx/>
              <a:buFont typeface="Wingdings" pitchFamily="2" charset="2"/>
              <a:buChar char="§"/>
              <a:tabLst/>
              <a:defRPr/>
            </a:pPr>
            <a:r>
              <a:rPr kumimoji="0" lang="en-US" sz="1800" b="0" i="0" u="none" strike="noStrike" kern="0" cap="none" spc="0" normalizeH="0" baseline="0" dirty="0" smtClean="0">
                <a:ln>
                  <a:noFill/>
                </a:ln>
                <a:solidFill>
                  <a:srgbClr val="000000"/>
                </a:solidFill>
                <a:effectLst/>
                <a:uLnTx/>
                <a:uFillTx/>
                <a:latin typeface="+mn-lt"/>
              </a:rPr>
              <a:t>Seek international consensus</a:t>
            </a:r>
            <a:r>
              <a:rPr kumimoji="0" lang="en-US" sz="1800" b="0" i="0" u="none" strike="noStrike" kern="0" cap="none" spc="0" normalizeH="0" dirty="0" smtClean="0">
                <a:ln>
                  <a:noFill/>
                </a:ln>
                <a:solidFill>
                  <a:srgbClr val="000000"/>
                </a:solidFill>
                <a:effectLst/>
                <a:uLnTx/>
                <a:uFillTx/>
                <a:latin typeface="+mn-lt"/>
              </a:rPr>
              <a:t> </a:t>
            </a:r>
          </a:p>
          <a:p>
            <a:pPr marL="857250" marR="0" lvl="1" indent="-457200" algn="l" defTabSz="914400" rtl="0" eaLnBrk="1" fontAlgn="base" latinLnBrk="0" hangingPunct="1">
              <a:lnSpc>
                <a:spcPct val="100000"/>
              </a:lnSpc>
              <a:spcBef>
                <a:spcPct val="20000"/>
              </a:spcBef>
              <a:spcAft>
                <a:spcPct val="0"/>
              </a:spcAft>
              <a:buClr>
                <a:srgbClr val="2D4E6F"/>
              </a:buClr>
              <a:buSzTx/>
              <a:buFont typeface="Wingdings" pitchFamily="2" charset="2"/>
              <a:buChar char="§"/>
              <a:tabLst/>
              <a:defRPr/>
            </a:pPr>
            <a:r>
              <a:rPr lang="en-US" sz="1800" b="0" kern="0" baseline="0" noProof="0" dirty="0" smtClean="0">
                <a:latin typeface="+mn-lt"/>
              </a:rPr>
              <a:t>Provide</a:t>
            </a:r>
            <a:r>
              <a:rPr lang="en-US" sz="1800" b="0" kern="0" noProof="0" dirty="0" smtClean="0">
                <a:latin typeface="+mn-lt"/>
              </a:rPr>
              <a:t> solid grounding through well accepted standards bodies.</a:t>
            </a:r>
            <a:endParaRPr kumimoji="0" lang="en-US" sz="1800" b="0" i="0" u="none" strike="noStrike" kern="0" cap="none" spc="0" normalizeH="0" baseline="0" noProof="0" dirty="0" smtClean="0">
              <a:ln>
                <a:noFill/>
              </a:ln>
              <a:solidFill>
                <a:srgbClr val="000000"/>
              </a:solidFill>
              <a:effectLst/>
              <a:uLnTx/>
              <a:uFillTx/>
              <a:latin typeface="+mn-lt"/>
            </a:endParaRPr>
          </a:p>
        </p:txBody>
      </p:sp>
      <p:sp>
        <p:nvSpPr>
          <p:cNvPr id="9" name="TextBox 8"/>
          <p:cNvSpPr txBox="1"/>
          <p:nvPr/>
        </p:nvSpPr>
        <p:spPr>
          <a:xfrm>
            <a:off x="544439" y="3141030"/>
            <a:ext cx="8273419" cy="584775"/>
          </a:xfrm>
          <a:prstGeom prst="rect">
            <a:avLst/>
          </a:prstGeom>
          <a:noFill/>
        </p:spPr>
        <p:txBody>
          <a:bodyPr wrap="none" rtlCol="0">
            <a:spAutoFit/>
          </a:bodyPr>
          <a:lstStyle/>
          <a:p>
            <a:r>
              <a:rPr lang="en-US" sz="1600" b="0" i="1" dirty="0" smtClean="0"/>
              <a:t>Increasingly the linguistic community not only presents itself from a research perspective, </a:t>
            </a:r>
          </a:p>
          <a:p>
            <a:pPr algn="l"/>
            <a:r>
              <a:rPr lang="en-US" sz="1600" b="0" i="1" dirty="0" smtClean="0"/>
              <a:t>but also from a service provider perspective </a:t>
            </a:r>
            <a:endParaRPr lang="en-US" sz="1600" b="0" i="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3"/>
          <p:cNvSpPr>
            <a:spLocks noGrp="1" noChangeArrowheads="1"/>
          </p:cNvSpPr>
          <p:nvPr>
            <p:ph type="body" idx="1"/>
          </p:nvPr>
        </p:nvSpPr>
        <p:spPr/>
        <p:txBody>
          <a:bodyPr/>
          <a:lstStyle/>
          <a:p>
            <a:pPr marL="457200" indent="-457200" eaLnBrk="1" hangingPunct="1"/>
            <a:r>
              <a:rPr lang="en-US" sz="2200" dirty="0" smtClean="0"/>
              <a:t>Basic standards</a:t>
            </a:r>
          </a:p>
          <a:p>
            <a:pPr marL="857250" lvl="1" indent="-457200" eaLnBrk="1" hangingPunct="1"/>
            <a:r>
              <a:rPr lang="en-US" sz="2000" dirty="0" smtClean="0"/>
              <a:t>Unicode – ISO </a:t>
            </a:r>
            <a:r>
              <a:rPr lang="en-US" sz="2000" dirty="0" smtClean="0"/>
              <a:t>10646</a:t>
            </a:r>
          </a:p>
          <a:p>
            <a:pPr marL="1257300" lvl="2" indent="-457200" eaLnBrk="1" hangingPunct="1"/>
            <a:r>
              <a:rPr lang="en-US" sz="1800" dirty="0" smtClean="0"/>
              <a:t>Widely supported, some glyphs are still missing</a:t>
            </a:r>
            <a:endParaRPr lang="en-US" sz="1800" dirty="0" smtClean="0"/>
          </a:p>
          <a:p>
            <a:pPr marL="857250" lvl="1" indent="-457200" eaLnBrk="1" hangingPunct="1"/>
            <a:r>
              <a:rPr lang="en-US" sz="2000" dirty="0" smtClean="0"/>
              <a:t>Country codes - ISO </a:t>
            </a:r>
            <a:r>
              <a:rPr lang="en-US" sz="2000" dirty="0" smtClean="0"/>
              <a:t>3166</a:t>
            </a:r>
          </a:p>
          <a:p>
            <a:pPr marL="1257300" lvl="2" indent="-457200" eaLnBrk="1" hangingPunct="1"/>
            <a:r>
              <a:rPr lang="en-US" sz="1800" dirty="0" smtClean="0"/>
              <a:t>Widely supported</a:t>
            </a:r>
            <a:endParaRPr lang="en-US" sz="1800" dirty="0" smtClean="0"/>
          </a:p>
          <a:p>
            <a:pPr marL="857250" lvl="1" indent="-457200" eaLnBrk="1" hangingPunct="1"/>
            <a:r>
              <a:rPr lang="en-US" sz="2000" dirty="0" smtClean="0"/>
              <a:t>Language codes – ISO </a:t>
            </a:r>
            <a:r>
              <a:rPr lang="en-US" sz="2000" dirty="0" smtClean="0"/>
              <a:t>639-1/2/3</a:t>
            </a:r>
          </a:p>
          <a:p>
            <a:pPr marL="1257300" lvl="2" indent="-457200" eaLnBrk="1" hangingPunct="1"/>
            <a:r>
              <a:rPr lang="en-US" sz="1800" dirty="0" smtClean="0"/>
              <a:t>Many languages not covered, politically sensitive</a:t>
            </a:r>
            <a:endParaRPr lang="en-US" sz="1800" dirty="0" smtClean="0"/>
          </a:p>
          <a:p>
            <a:pPr marL="857250" lvl="1" indent="-457200" eaLnBrk="1" hangingPunct="1"/>
            <a:r>
              <a:rPr lang="en-US" sz="2000" dirty="0" smtClean="0"/>
              <a:t>XML</a:t>
            </a:r>
          </a:p>
          <a:p>
            <a:pPr marL="1257300" lvl="2" indent="-457200" eaLnBrk="1" hangingPunct="1"/>
            <a:r>
              <a:rPr lang="en-US" sz="1800" dirty="0" smtClean="0"/>
              <a:t>Widely supported, lack of generic linguistic resource models and semantic grounding</a:t>
            </a:r>
            <a:endParaRPr lang="en-US" sz="1800" dirty="0" smtClean="0"/>
          </a:p>
          <a:p>
            <a:pPr marL="857250" lvl="1" indent="-457200" eaLnBrk="1" hangingPunct="1"/>
            <a:r>
              <a:rPr lang="en-US" sz="2000" dirty="0" smtClean="0"/>
              <a:t>Feature Structures Part 1– ISO </a:t>
            </a:r>
            <a:r>
              <a:rPr lang="en-US" sz="2000" dirty="0" smtClean="0"/>
              <a:t>24610-1:2006</a:t>
            </a:r>
          </a:p>
          <a:p>
            <a:pPr marL="1257300" lvl="2" indent="-457200" eaLnBrk="1" hangingPunct="1"/>
            <a:r>
              <a:rPr lang="en-US" sz="1800" dirty="0" smtClean="0"/>
              <a:t>Reference XML vocabulary for FS representation</a:t>
            </a:r>
            <a:endParaRPr lang="en-US" sz="1800" dirty="0" smtClean="0"/>
          </a:p>
          <a:p>
            <a:pPr marL="857250" lvl="1" indent="-457200" eaLnBrk="1" hangingPunct="1"/>
            <a:r>
              <a:rPr lang="en-US" sz="2000" dirty="0" smtClean="0"/>
              <a:t>TEI</a:t>
            </a:r>
          </a:p>
          <a:p>
            <a:pPr marL="1257300" lvl="2" indent="-457200" eaLnBrk="1" hangingPunct="1"/>
            <a:r>
              <a:rPr lang="en-US" sz="1800" dirty="0" smtClean="0"/>
              <a:t>CLARIN should identify the extent in which competing formats are being used (</a:t>
            </a:r>
            <a:r>
              <a:rPr lang="en-US" sz="1800" dirty="0" err="1" smtClean="0"/>
              <a:t>DocBook</a:t>
            </a:r>
            <a:r>
              <a:rPr lang="en-US" sz="1800" dirty="0" smtClean="0"/>
              <a:t>, NLM DTD, …)</a:t>
            </a:r>
          </a:p>
        </p:txBody>
      </p:sp>
      <p:sp>
        <p:nvSpPr>
          <p:cNvPr id="5124" name="Rectangle 2"/>
          <p:cNvSpPr>
            <a:spLocks noGrp="1" noChangeArrowheads="1"/>
          </p:cNvSpPr>
          <p:nvPr>
            <p:ph type="title"/>
          </p:nvPr>
        </p:nvSpPr>
        <p:spPr/>
        <p:txBody>
          <a:bodyPr/>
          <a:lstStyle/>
          <a:p>
            <a:pPr eaLnBrk="1" hangingPunct="1"/>
            <a:r>
              <a:rPr lang="en-US" dirty="0" smtClean="0"/>
              <a:t>Standardization</a:t>
            </a:r>
            <a:endParaRPr lang="en-GB"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3"/>
          <p:cNvSpPr>
            <a:spLocks noGrp="1" noChangeArrowheads="1"/>
          </p:cNvSpPr>
          <p:nvPr>
            <p:ph type="body" idx="1"/>
          </p:nvPr>
        </p:nvSpPr>
        <p:spPr/>
        <p:txBody>
          <a:bodyPr/>
          <a:lstStyle/>
          <a:p>
            <a:pPr marL="457200" indent="-457200" eaLnBrk="1" hangingPunct="1"/>
            <a:r>
              <a:rPr lang="en-US" sz="2200" dirty="0" smtClean="0"/>
              <a:t>Ongoing standardization projects</a:t>
            </a:r>
            <a:endParaRPr lang="en-US" sz="2200" dirty="0" smtClean="0"/>
          </a:p>
          <a:p>
            <a:pPr marL="857250" lvl="1" indent="-457200" eaLnBrk="1" hangingPunct="1"/>
            <a:r>
              <a:rPr lang="en-US" sz="2000" dirty="0" err="1" smtClean="0"/>
              <a:t>Morpho</a:t>
            </a:r>
            <a:r>
              <a:rPr lang="en-US" sz="2000" dirty="0" smtClean="0"/>
              <a:t>-syntactic Annotation Framework (MAF) – ISO/DIS 24611</a:t>
            </a:r>
          </a:p>
          <a:p>
            <a:pPr marL="1257300" lvl="2" indent="-457200" eaLnBrk="1" hangingPunct="1"/>
            <a:r>
              <a:rPr lang="en-US" sz="1800" dirty="0" smtClean="0"/>
              <a:t>Token-word form, does not specify tag sets</a:t>
            </a:r>
          </a:p>
          <a:p>
            <a:pPr marL="857250" lvl="1" indent="-457200" eaLnBrk="1" hangingPunct="1"/>
            <a:r>
              <a:rPr lang="en-US" sz="2000" dirty="0" smtClean="0"/>
              <a:t>Syntactic Annotation Framework (</a:t>
            </a:r>
            <a:r>
              <a:rPr lang="en-US" sz="2000" dirty="0" err="1" smtClean="0"/>
              <a:t>SynAF</a:t>
            </a:r>
            <a:r>
              <a:rPr lang="en-US" sz="2000" dirty="0" smtClean="0"/>
              <a:t>) – ISO/CD 24615</a:t>
            </a:r>
          </a:p>
          <a:p>
            <a:pPr marL="1257300" lvl="2" indent="-457200" eaLnBrk="1" hangingPunct="1"/>
            <a:r>
              <a:rPr lang="en-US" sz="1800" dirty="0" smtClean="0"/>
              <a:t>Draft stage and not usable at this stage</a:t>
            </a:r>
          </a:p>
          <a:p>
            <a:pPr marL="857250" lvl="1" indent="-457200" eaLnBrk="1" hangingPunct="1"/>
            <a:r>
              <a:rPr lang="en-US" sz="2000" dirty="0" smtClean="0"/>
              <a:t>Lexical Markup Framework (LMF) – ISO 24613:2008</a:t>
            </a:r>
          </a:p>
          <a:p>
            <a:pPr marL="1257300" lvl="2" indent="-457200" eaLnBrk="1" hangingPunct="1"/>
            <a:r>
              <a:rPr lang="en-US" sz="1800" dirty="0" smtClean="0"/>
              <a:t>Flexible lexicon framework, further concrete testing needed</a:t>
            </a:r>
          </a:p>
          <a:p>
            <a:pPr marL="857250" lvl="1" indent="-457200" eaLnBrk="1" hangingPunct="1"/>
            <a:r>
              <a:rPr lang="en-US" sz="2000" dirty="0" smtClean="0"/>
              <a:t>Data Category Registry (DCR) – ISO 12620:2009 (forthcoming)</a:t>
            </a:r>
          </a:p>
          <a:p>
            <a:pPr marL="1257300" lvl="2" indent="-457200" eaLnBrk="1" hangingPunct="1"/>
            <a:r>
              <a:rPr lang="en-US" sz="1800" dirty="0" smtClean="0"/>
              <a:t>Restricted model, no relations, limited constraints specification</a:t>
            </a:r>
            <a:endParaRPr lang="en-US" sz="1800" dirty="0" smtClean="0"/>
          </a:p>
          <a:p>
            <a:pPr marL="857250" lvl="1" indent="-457200" eaLnBrk="1" hangingPunct="1"/>
            <a:r>
              <a:rPr lang="en-US" sz="2000" dirty="0" smtClean="0"/>
              <a:t>TEI/ODD</a:t>
            </a:r>
          </a:p>
          <a:p>
            <a:pPr marL="1257300" lvl="2" indent="-457200" eaLnBrk="1" hangingPunct="1"/>
            <a:r>
              <a:rPr lang="en-US" sz="1800" dirty="0" smtClean="0"/>
              <a:t>Combines documentation and schema</a:t>
            </a:r>
            <a:endParaRPr lang="en-US" sz="1800" dirty="0" smtClean="0"/>
          </a:p>
          <a:p>
            <a:pPr marL="857250" lvl="1" indent="-457200" eaLnBrk="1" hangingPunct="1"/>
            <a:r>
              <a:rPr lang="en-US" sz="2000" dirty="0" smtClean="0"/>
              <a:t>Persistent Identification – ISO/CD 24619</a:t>
            </a:r>
            <a:endParaRPr lang="en-US" sz="1800" dirty="0" smtClean="0"/>
          </a:p>
          <a:p>
            <a:pPr marL="857250" lvl="1" indent="-457200" eaLnBrk="1" hangingPunct="1"/>
            <a:r>
              <a:rPr lang="en-US" sz="2000" dirty="0" smtClean="0"/>
              <a:t>Linguistic Annotation Framework (LAF) – ISO/DIS 24612</a:t>
            </a:r>
          </a:p>
          <a:p>
            <a:pPr marL="1257300" lvl="2" indent="-457200" eaLnBrk="1" hangingPunct="1"/>
            <a:r>
              <a:rPr lang="en-US" sz="1800" dirty="0" smtClean="0"/>
              <a:t>Annotated resources as graphs, very abstract level</a:t>
            </a:r>
            <a:endParaRPr lang="en-US" sz="1800" dirty="0" smtClean="0"/>
          </a:p>
        </p:txBody>
      </p:sp>
      <p:sp>
        <p:nvSpPr>
          <p:cNvPr id="5124" name="Rectangle 2"/>
          <p:cNvSpPr>
            <a:spLocks noGrp="1" noChangeArrowheads="1"/>
          </p:cNvSpPr>
          <p:nvPr>
            <p:ph type="title"/>
          </p:nvPr>
        </p:nvSpPr>
        <p:spPr/>
        <p:txBody>
          <a:bodyPr/>
          <a:lstStyle/>
          <a:p>
            <a:pPr eaLnBrk="1" hangingPunct="1"/>
            <a:r>
              <a:rPr lang="en-US" dirty="0" smtClean="0"/>
              <a:t>Standardization</a:t>
            </a:r>
            <a:endParaRPr lang="en-GB"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dirty="0" smtClean="0"/>
              <a:t>Pivot formats</a:t>
            </a:r>
            <a:endParaRPr lang="en-GB" dirty="0" smtClean="0"/>
          </a:p>
        </p:txBody>
      </p:sp>
      <p:pic>
        <p:nvPicPr>
          <p:cNvPr id="2050" name="Object 2"/>
          <p:cNvPicPr>
            <a:picLocks noChangeArrowheads="1"/>
          </p:cNvPicPr>
          <p:nvPr/>
        </p:nvPicPr>
        <p:blipFill>
          <a:blip r:embed="rId3"/>
          <a:srcRect b="-420"/>
          <a:stretch>
            <a:fillRect/>
          </a:stretch>
        </p:blipFill>
        <p:spPr bwMode="auto">
          <a:xfrm>
            <a:off x="775855" y="1138238"/>
            <a:ext cx="4934383" cy="3849398"/>
          </a:xfrm>
          <a:prstGeom prst="rect">
            <a:avLst/>
          </a:prstGeom>
          <a:noFill/>
          <a:ln w="9525">
            <a:noFill/>
            <a:miter lim="800000"/>
            <a:headEnd/>
            <a:tailEnd/>
          </a:ln>
        </p:spPr>
      </p:pic>
      <p:grpSp>
        <p:nvGrpSpPr>
          <p:cNvPr id="7" name="Group 6"/>
          <p:cNvGrpSpPr/>
          <p:nvPr/>
        </p:nvGrpSpPr>
        <p:grpSpPr>
          <a:xfrm>
            <a:off x="2227117" y="1819563"/>
            <a:ext cx="5956300" cy="3626139"/>
            <a:chOff x="2227117" y="1819563"/>
            <a:chExt cx="5956300" cy="3626139"/>
          </a:xfrm>
        </p:grpSpPr>
        <p:pic>
          <p:nvPicPr>
            <p:cNvPr id="2051" name="Object 3"/>
            <p:cNvPicPr>
              <a:picLocks noChangeArrowheads="1"/>
            </p:cNvPicPr>
            <p:nvPr/>
          </p:nvPicPr>
          <p:blipFill>
            <a:blip r:embed="rId4"/>
            <a:srcRect b="-356"/>
            <a:stretch>
              <a:fillRect/>
            </a:stretch>
          </p:blipFill>
          <p:spPr bwMode="auto">
            <a:xfrm>
              <a:off x="2227117" y="1819563"/>
              <a:ext cx="5956300" cy="3626139"/>
            </a:xfrm>
            <a:prstGeom prst="rect">
              <a:avLst/>
            </a:prstGeom>
            <a:noFill/>
            <a:ln w="9525">
              <a:noFill/>
              <a:miter lim="800000"/>
              <a:headEnd/>
              <a:tailEnd/>
            </a:ln>
          </p:spPr>
        </p:pic>
        <p:sp>
          <p:nvSpPr>
            <p:cNvPr id="6" name="TextBox 5"/>
            <p:cNvSpPr txBox="1"/>
            <p:nvPr/>
          </p:nvSpPr>
          <p:spPr>
            <a:xfrm>
              <a:off x="5006023" y="3639127"/>
              <a:ext cx="498855" cy="230832"/>
            </a:xfrm>
            <a:prstGeom prst="rect">
              <a:avLst/>
            </a:prstGeom>
            <a:noFill/>
          </p:spPr>
          <p:txBody>
            <a:bodyPr wrap="none" rtlCol="0">
              <a:spAutoFit/>
            </a:bodyPr>
            <a:lstStyle/>
            <a:p>
              <a:r>
                <a:rPr lang="en-US" dirty="0" smtClean="0">
                  <a:solidFill>
                    <a:schemeClr val="bg1"/>
                  </a:solidFill>
                </a:rPr>
                <a:t>Pivot </a:t>
              </a:r>
              <a:endParaRPr lang="en-US" dirty="0">
                <a:solidFill>
                  <a:schemeClr val="bg1"/>
                </a:solidFill>
              </a:endParaRPr>
            </a:p>
          </p:txBody>
        </p:sp>
      </p:grpSp>
      <p:sp>
        <p:nvSpPr>
          <p:cNvPr id="8" name="TextBox 7"/>
          <p:cNvSpPr txBox="1"/>
          <p:nvPr/>
        </p:nvSpPr>
        <p:spPr>
          <a:xfrm>
            <a:off x="488952" y="5838429"/>
            <a:ext cx="7067961" cy="338554"/>
          </a:xfrm>
          <a:prstGeom prst="rect">
            <a:avLst/>
          </a:prstGeom>
          <a:noFill/>
        </p:spPr>
        <p:txBody>
          <a:bodyPr wrap="none" rtlCol="0">
            <a:spAutoFit/>
          </a:bodyPr>
          <a:lstStyle/>
          <a:p>
            <a:r>
              <a:rPr lang="en-US" sz="1600" b="0" i="1" dirty="0" smtClean="0"/>
              <a:t>Use of accepted pivot model(s) reduces the amount of transformers needed</a:t>
            </a:r>
            <a:endParaRPr lang="en-US" sz="1600" b="0" i="1" dirty="0"/>
          </a:p>
        </p:txBody>
      </p:sp>
      <p:sp>
        <p:nvSpPr>
          <p:cNvPr id="9" name="TextBox 8"/>
          <p:cNvSpPr txBox="1"/>
          <p:nvPr/>
        </p:nvSpPr>
        <p:spPr>
          <a:xfrm>
            <a:off x="601793" y="5305959"/>
            <a:ext cx="5731056" cy="338554"/>
          </a:xfrm>
          <a:prstGeom prst="rect">
            <a:avLst/>
          </a:prstGeom>
          <a:noFill/>
        </p:spPr>
        <p:txBody>
          <a:bodyPr wrap="none" rtlCol="0">
            <a:spAutoFit/>
          </a:bodyPr>
          <a:lstStyle/>
          <a:p>
            <a:r>
              <a:rPr lang="en-US" sz="1600" b="0" i="1" dirty="0" smtClean="0"/>
              <a:t>For each combination of processes a transformer is needed</a:t>
            </a:r>
            <a:endParaRPr lang="en-US" sz="1600" b="0" i="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xit" presetSubtype="0" fill="hold" nodeType="clickEffect">
                                  <p:stCondLst>
                                    <p:cond delay="0"/>
                                  </p:stCondLst>
                                  <p:childTnLst>
                                    <p:animEffect transition="out" filter="dissolve">
                                      <p:cBhvr>
                                        <p:cTn id="13" dur="500"/>
                                        <p:tgtEl>
                                          <p:spTgt spid="2050"/>
                                        </p:tgtEl>
                                      </p:cBhvr>
                                    </p:animEffect>
                                    <p:set>
                                      <p:cBhvr>
                                        <p:cTn id="14" dur="1" fill="hold">
                                          <p:stCondLst>
                                            <p:cond delay="499"/>
                                          </p:stCondLst>
                                        </p:cTn>
                                        <p:tgtEl>
                                          <p:spTgt spid="2050"/>
                                        </p:tgtEl>
                                        <p:attrNameLst>
                                          <p:attrName>style.visibility</p:attrName>
                                        </p:attrNameLst>
                                      </p:cBhvr>
                                      <p:to>
                                        <p:strVal val="hidden"/>
                                      </p:to>
                                    </p:set>
                                  </p:childTnLst>
                                </p:cTn>
                              </p:par>
                              <p:par>
                                <p:cTn id="15" presetID="53" presetClass="exit" presetSubtype="0" fill="hold" grpId="1" nodeType="withEffect">
                                  <p:stCondLst>
                                    <p:cond delay="0"/>
                                  </p:stCondLst>
                                  <p:childTnLst>
                                    <p:anim calcmode="lin" valueType="num">
                                      <p:cBhvr>
                                        <p:cTn id="16" dur="500"/>
                                        <p:tgtEl>
                                          <p:spTgt spid="9"/>
                                        </p:tgtEl>
                                        <p:attrNameLst>
                                          <p:attrName>ppt_w</p:attrName>
                                        </p:attrNameLst>
                                      </p:cBhvr>
                                      <p:tavLst>
                                        <p:tav tm="0">
                                          <p:val>
                                            <p:strVal val="ppt_w"/>
                                          </p:val>
                                        </p:tav>
                                        <p:tav tm="100000">
                                          <p:val>
                                            <p:fltVal val="0"/>
                                          </p:val>
                                        </p:tav>
                                      </p:tavLst>
                                    </p:anim>
                                    <p:anim calcmode="lin" valueType="num">
                                      <p:cBhvr>
                                        <p:cTn id="17" dur="500"/>
                                        <p:tgtEl>
                                          <p:spTgt spid="9"/>
                                        </p:tgtEl>
                                        <p:attrNameLst>
                                          <p:attrName>ppt_h</p:attrName>
                                        </p:attrNameLst>
                                      </p:cBhvr>
                                      <p:tavLst>
                                        <p:tav tm="0">
                                          <p:val>
                                            <p:strVal val="ppt_h"/>
                                          </p:val>
                                        </p:tav>
                                        <p:tav tm="100000">
                                          <p:val>
                                            <p:fltVal val="0"/>
                                          </p:val>
                                        </p:tav>
                                      </p:tavLst>
                                    </p:anim>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dissolve">
                                      <p:cBhvr>
                                        <p:cTn id="24" dur="500"/>
                                        <p:tgtEl>
                                          <p:spTgt spid="7"/>
                                        </p:tgtEl>
                                      </p:cBhvr>
                                    </p:animEffect>
                                  </p:childTnLst>
                                </p:cTn>
                              </p:par>
                            </p:childTnLst>
                          </p:cTn>
                        </p:par>
                        <p:par>
                          <p:cTn id="25" fill="hold">
                            <p:stCondLst>
                              <p:cond delay="500"/>
                            </p:stCondLst>
                            <p:childTnLst>
                              <p:par>
                                <p:cTn id="26" presetID="53" presetClass="entr" presetSubtype="0" fill="hold" grpId="0" nodeType="afterEffect">
                                  <p:stCondLst>
                                    <p:cond delay="100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9"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3"/>
          <p:cNvSpPr>
            <a:spLocks noGrp="1" noChangeArrowheads="1"/>
          </p:cNvSpPr>
          <p:nvPr>
            <p:ph type="body" idx="1"/>
          </p:nvPr>
        </p:nvSpPr>
        <p:spPr>
          <a:xfrm>
            <a:off x="304800" y="1295400"/>
            <a:ext cx="3297382" cy="4953000"/>
          </a:xfrm>
        </p:spPr>
        <p:txBody>
          <a:bodyPr/>
          <a:lstStyle/>
          <a:p>
            <a:pPr marL="457200" indent="-457200" eaLnBrk="1" hangingPunct="1"/>
            <a:r>
              <a:rPr lang="en-US" sz="2200" dirty="0" smtClean="0"/>
              <a:t>Formats</a:t>
            </a:r>
          </a:p>
          <a:p>
            <a:pPr marL="857250" lvl="1" indent="-457200" eaLnBrk="1" hangingPunct="1"/>
            <a:r>
              <a:rPr lang="en-US" sz="2000" dirty="0" smtClean="0"/>
              <a:t>CHAT</a:t>
            </a:r>
          </a:p>
          <a:p>
            <a:pPr marL="857250" lvl="1" indent="-457200" eaLnBrk="1" hangingPunct="1"/>
            <a:r>
              <a:rPr lang="en-US" sz="2000" dirty="0" smtClean="0"/>
              <a:t>Shoebox/Toolbox</a:t>
            </a:r>
          </a:p>
          <a:p>
            <a:pPr marL="857250" lvl="1" indent="-457200" eaLnBrk="1" hangingPunct="1"/>
            <a:r>
              <a:rPr lang="en-US" sz="2000" dirty="0" smtClean="0"/>
              <a:t>EAF</a:t>
            </a:r>
          </a:p>
          <a:p>
            <a:pPr marL="857250" lvl="1" indent="-457200" eaLnBrk="1" hangingPunct="1"/>
            <a:r>
              <a:rPr lang="en-US" sz="2000" dirty="0" smtClean="0"/>
              <a:t>EXMERALDA</a:t>
            </a:r>
          </a:p>
          <a:p>
            <a:pPr marL="857250" lvl="1" indent="-457200" eaLnBrk="1" hangingPunct="1"/>
            <a:r>
              <a:rPr lang="en-US" sz="2000" dirty="0" smtClean="0"/>
              <a:t>XCES</a:t>
            </a:r>
          </a:p>
          <a:p>
            <a:pPr marL="857250" lvl="1" indent="-457200" eaLnBrk="1" hangingPunct="1"/>
            <a:r>
              <a:rPr lang="en-US" sz="2000" dirty="0" smtClean="0"/>
              <a:t>PAULA</a:t>
            </a:r>
          </a:p>
          <a:p>
            <a:pPr marL="857250" lvl="1" indent="-457200" eaLnBrk="1" hangingPunct="1"/>
            <a:r>
              <a:rPr lang="en-US" sz="2000" dirty="0" smtClean="0"/>
              <a:t>TIGER</a:t>
            </a:r>
          </a:p>
          <a:p>
            <a:pPr marL="857250" lvl="1" indent="-457200" eaLnBrk="1" hangingPunct="1"/>
            <a:r>
              <a:rPr lang="en-US" sz="2000" dirty="0" err="1" smtClean="0"/>
              <a:t>Pentree</a:t>
            </a:r>
            <a:endParaRPr lang="en-US" sz="2000" dirty="0" smtClean="0"/>
          </a:p>
          <a:p>
            <a:pPr marL="857250" lvl="1" indent="-457200" eaLnBrk="1" hangingPunct="1"/>
            <a:r>
              <a:rPr lang="en-US" sz="2000" dirty="0" smtClean="0"/>
              <a:t>….</a:t>
            </a:r>
            <a:endParaRPr lang="en-US" sz="2000" dirty="0" smtClean="0"/>
          </a:p>
        </p:txBody>
      </p:sp>
      <p:sp>
        <p:nvSpPr>
          <p:cNvPr id="5124" name="Rectangle 2"/>
          <p:cNvSpPr>
            <a:spLocks noGrp="1" noChangeArrowheads="1"/>
          </p:cNvSpPr>
          <p:nvPr>
            <p:ph type="title"/>
          </p:nvPr>
        </p:nvSpPr>
        <p:spPr/>
        <p:txBody>
          <a:bodyPr/>
          <a:lstStyle/>
          <a:p>
            <a:pPr eaLnBrk="1" hangingPunct="1"/>
            <a:r>
              <a:rPr lang="en-US" dirty="0" smtClean="0"/>
              <a:t>Community practices</a:t>
            </a:r>
            <a:endParaRPr lang="en-GB" dirty="0" smtClean="0"/>
          </a:p>
        </p:txBody>
      </p:sp>
      <p:sp>
        <p:nvSpPr>
          <p:cNvPr id="4" name="Rectangle 3"/>
          <p:cNvSpPr txBox="1">
            <a:spLocks noChangeArrowheads="1"/>
          </p:cNvSpPr>
          <p:nvPr/>
        </p:nvSpPr>
        <p:spPr bwMode="auto">
          <a:xfrm>
            <a:off x="4779638" y="1300024"/>
            <a:ext cx="2881745" cy="49530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
                <a:srgbClr val="2D4E6F"/>
              </a:buClr>
              <a:buSzTx/>
              <a:tabLst/>
              <a:defRPr/>
            </a:pPr>
            <a:r>
              <a:rPr kumimoji="0" lang="en-US" sz="2200" b="0" i="0" u="none" strike="noStrike" kern="0" cap="none" spc="0" normalizeH="0" baseline="0" noProof="0" dirty="0" smtClean="0">
                <a:ln>
                  <a:noFill/>
                </a:ln>
                <a:solidFill>
                  <a:srgbClr val="000000"/>
                </a:solidFill>
                <a:effectLst/>
                <a:uLnTx/>
                <a:uFillTx/>
                <a:latin typeface="+mn-lt"/>
                <a:ea typeface="+mn-ea"/>
                <a:cs typeface="+mn-cs"/>
              </a:rPr>
              <a:t>Tag sets</a:t>
            </a:r>
          </a:p>
          <a:p>
            <a:pPr marL="914400" lvl="1" indent="-457200" algn="l">
              <a:spcBef>
                <a:spcPct val="20000"/>
              </a:spcBef>
              <a:buClr>
                <a:srgbClr val="2D4E6F"/>
              </a:buClr>
              <a:buFont typeface="Wingdings" pitchFamily="2" charset="2"/>
              <a:buChar char="§"/>
            </a:pPr>
            <a:r>
              <a:rPr kumimoji="0" lang="en-US" sz="2200" b="0" i="0" u="none" strike="noStrike" kern="0" cap="none" spc="0" normalizeH="0" baseline="0" noProof="0" dirty="0" smtClean="0">
                <a:ln>
                  <a:noFill/>
                </a:ln>
                <a:solidFill>
                  <a:srgbClr val="000000"/>
                </a:solidFill>
                <a:effectLst/>
                <a:uLnTx/>
                <a:uFillTx/>
                <a:latin typeface="+mn-lt"/>
                <a:ea typeface="+mn-ea"/>
                <a:cs typeface="+mn-cs"/>
              </a:rPr>
              <a:t>GOLD</a:t>
            </a:r>
          </a:p>
          <a:p>
            <a:pPr marL="914400" lvl="1" indent="-457200" algn="l">
              <a:spcBef>
                <a:spcPct val="20000"/>
              </a:spcBef>
              <a:buClr>
                <a:srgbClr val="2D4E6F"/>
              </a:buClr>
              <a:buFont typeface="Wingdings" pitchFamily="2" charset="2"/>
              <a:buChar char="§"/>
            </a:pPr>
            <a:r>
              <a:rPr lang="en-US" sz="2200" b="0" kern="0" dirty="0" smtClean="0">
                <a:latin typeface="+mn-lt"/>
              </a:rPr>
              <a:t>TDS</a:t>
            </a:r>
            <a:endParaRPr kumimoji="0" lang="en-US" sz="2200" b="0" i="0" u="none" strike="noStrike" kern="0" cap="none" spc="0" normalizeH="0" baseline="0" noProof="0" dirty="0" smtClean="0">
              <a:ln>
                <a:noFill/>
              </a:ln>
              <a:solidFill>
                <a:srgbClr val="000000"/>
              </a:solidFill>
              <a:effectLst/>
              <a:uLnTx/>
              <a:uFillTx/>
              <a:latin typeface="+mn-lt"/>
              <a:ea typeface="+mn-ea"/>
              <a:cs typeface="+mn-cs"/>
            </a:endParaRPr>
          </a:p>
          <a:p>
            <a:pPr marL="914400" lvl="1" indent="-457200" algn="l">
              <a:spcBef>
                <a:spcPct val="20000"/>
              </a:spcBef>
              <a:buClr>
                <a:srgbClr val="2D4E6F"/>
              </a:buClr>
              <a:buFont typeface="Wingdings" pitchFamily="2" charset="2"/>
              <a:buChar char="§"/>
            </a:pPr>
            <a:r>
              <a:rPr kumimoji="0" lang="en-US" sz="2200" b="0" i="0" u="none" strike="noStrike" kern="0" cap="none" spc="0" normalizeH="0" baseline="0" noProof="0" dirty="0" smtClean="0">
                <a:ln>
                  <a:noFill/>
                </a:ln>
                <a:solidFill>
                  <a:srgbClr val="000000"/>
                </a:solidFill>
                <a:effectLst/>
                <a:uLnTx/>
                <a:uFillTx/>
                <a:latin typeface="+mn-lt"/>
                <a:ea typeface="+mn-ea"/>
                <a:cs typeface="+mn-cs"/>
              </a:rPr>
              <a:t>STTS</a:t>
            </a:r>
          </a:p>
          <a:p>
            <a:pPr marL="914400" lvl="1" indent="-457200" algn="l">
              <a:spcBef>
                <a:spcPct val="20000"/>
              </a:spcBef>
              <a:buClr>
                <a:srgbClr val="2D4E6F"/>
              </a:buClr>
              <a:buFont typeface="Wingdings" pitchFamily="2" charset="2"/>
              <a:buChar char="§"/>
            </a:pPr>
            <a:r>
              <a:rPr kumimoji="0" lang="en-US" sz="2200" b="0" i="0" u="none" strike="noStrike" kern="0" cap="none" spc="0" normalizeH="0" baseline="0" noProof="0" dirty="0" smtClean="0">
                <a:ln>
                  <a:noFill/>
                </a:ln>
                <a:solidFill>
                  <a:srgbClr val="000000"/>
                </a:solidFill>
                <a:effectLst/>
                <a:uLnTx/>
                <a:uFillTx/>
                <a:latin typeface="+mn-lt"/>
                <a:ea typeface="+mn-ea"/>
                <a:cs typeface="+mn-cs"/>
              </a:rPr>
              <a:t>EUROTYP</a:t>
            </a:r>
          </a:p>
          <a:p>
            <a:pPr marL="914400" lvl="1" indent="-457200" algn="l">
              <a:spcBef>
                <a:spcPct val="20000"/>
              </a:spcBef>
              <a:buClr>
                <a:srgbClr val="2D4E6F"/>
              </a:buClr>
              <a:buFont typeface="Wingdings" pitchFamily="2" charset="2"/>
              <a:buChar char="§"/>
            </a:pPr>
            <a:r>
              <a:rPr kumimoji="0" lang="en-US" sz="2200" b="0" i="0" u="none" strike="noStrike" kern="0" cap="none" spc="0" normalizeH="0" baseline="0" noProof="0" dirty="0" smtClean="0">
                <a:ln>
                  <a:noFill/>
                </a:ln>
                <a:solidFill>
                  <a:srgbClr val="000000"/>
                </a:solidFill>
                <a:effectLst/>
                <a:uLnTx/>
                <a:uFillTx/>
                <a:latin typeface="+mn-lt"/>
                <a:ea typeface="+mn-ea"/>
                <a:cs typeface="+mn-cs"/>
              </a:rPr>
              <a:t>….</a:t>
            </a:r>
          </a:p>
          <a:p>
            <a:pPr marL="914400" lvl="1" indent="-457200" algn="l">
              <a:spcBef>
                <a:spcPct val="20000"/>
              </a:spcBef>
              <a:buClr>
                <a:srgbClr val="2D4E6F"/>
              </a:buClr>
              <a:buFont typeface="Wingdings" pitchFamily="2" charset="2"/>
              <a:buChar char="§"/>
            </a:pPr>
            <a:r>
              <a:rPr lang="en-US" sz="2200" b="0" kern="0" dirty="0" smtClean="0">
                <a:latin typeface="+mn-lt"/>
              </a:rPr>
              <a:t>….</a:t>
            </a:r>
            <a:endParaRPr kumimoji="0" lang="en-US" sz="2200" b="0" i="0" u="none" strike="noStrike" kern="0" cap="none" spc="0" normalizeH="0" baseline="0" noProof="0" dirty="0" smtClean="0">
              <a:ln>
                <a:noFill/>
              </a:ln>
              <a:solidFill>
                <a:srgbClr val="000000"/>
              </a:solidFill>
              <a:effectLst/>
              <a:uLnTx/>
              <a:uFillTx/>
              <a:latin typeface="+mn-lt"/>
              <a:ea typeface="+mn-ea"/>
              <a:cs typeface="+mn-cs"/>
            </a:endParaRPr>
          </a:p>
        </p:txBody>
      </p:sp>
      <p:sp>
        <p:nvSpPr>
          <p:cNvPr id="5" name="TextBox 4"/>
          <p:cNvSpPr txBox="1"/>
          <p:nvPr/>
        </p:nvSpPr>
        <p:spPr>
          <a:xfrm>
            <a:off x="1681669" y="4839855"/>
            <a:ext cx="6723422" cy="584775"/>
          </a:xfrm>
          <a:prstGeom prst="rect">
            <a:avLst/>
          </a:prstGeom>
          <a:noFill/>
        </p:spPr>
        <p:txBody>
          <a:bodyPr wrap="square" rtlCol="0">
            <a:spAutoFit/>
          </a:bodyPr>
          <a:lstStyle/>
          <a:p>
            <a:r>
              <a:rPr lang="en-US" sz="1600" i="1" dirty="0" err="1" smtClean="0"/>
              <a:t>Clarin</a:t>
            </a:r>
            <a:r>
              <a:rPr lang="en-US" sz="1600" i="1" dirty="0" smtClean="0"/>
              <a:t> will need to make statements on how to deal with these formats (inclusion versus </a:t>
            </a:r>
            <a:r>
              <a:rPr lang="en-US" sz="1600" i="1" dirty="0" err="1" smtClean="0"/>
              <a:t>curation</a:t>
            </a:r>
            <a:r>
              <a:rPr lang="en-US" sz="1600" i="1" dirty="0" smtClean="0"/>
              <a:t>)</a:t>
            </a:r>
            <a:endParaRPr lang="en-US" sz="1600" i="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GB" dirty="0" smtClean="0"/>
          </a:p>
        </p:txBody>
      </p:sp>
      <p:sp>
        <p:nvSpPr>
          <p:cNvPr id="10243" name="Rectangle 3"/>
          <p:cNvSpPr>
            <a:spLocks noGrp="1" noChangeArrowheads="1"/>
          </p:cNvSpPr>
          <p:nvPr>
            <p:ph type="body" idx="1"/>
          </p:nvPr>
        </p:nvSpPr>
        <p:spPr>
          <a:xfrm>
            <a:off x="2244427" y="3124215"/>
            <a:ext cx="4359564" cy="635000"/>
          </a:xfrm>
        </p:spPr>
        <p:txBody>
          <a:bodyPr/>
          <a:lstStyle/>
          <a:p>
            <a:pPr marL="457200" indent="-457200" eaLnBrk="1" hangingPunct="1">
              <a:buNone/>
            </a:pPr>
            <a:r>
              <a:rPr lang="en-US" sz="2200" dirty="0" smtClean="0"/>
              <a:t>Thank you for your attention</a:t>
            </a:r>
          </a:p>
          <a:p>
            <a:pPr marL="457200" indent="-457200" eaLnBrk="1" hangingPunct="1"/>
            <a:endParaRPr lang="en-US" sz="2000" dirty="0" smtClean="0"/>
          </a:p>
          <a:p>
            <a:pPr marL="1257300" lvl="2" indent="-457200" eaLnBrk="1" hangingPunct="1">
              <a:buNone/>
            </a:pPr>
            <a:endParaRPr lang="en-US" sz="1800" dirty="0" smtClean="0"/>
          </a:p>
          <a:p>
            <a:pPr marL="857250" lvl="1" indent="-457200" eaLnBrk="1" hangingPunct="1"/>
            <a:endParaRPr lang="en-US" sz="1400" dirty="0" smtClean="0"/>
          </a:p>
          <a:p>
            <a:pPr marL="857250" lvl="1" indent="-457200" eaLnBrk="1" hangingPunct="1"/>
            <a:endParaRPr lang="en-US" sz="1400" dirty="0" smtClean="0"/>
          </a:p>
          <a:p>
            <a:pPr marL="857250" lvl="1" indent="-457200" eaLnBrk="1" hangingPunct="1"/>
            <a:endParaRPr lang="en-US" sz="1400" dirty="0" smtClean="0"/>
          </a:p>
          <a:p>
            <a:pPr marL="857250" lvl="1" indent="-457200" eaLnBrk="1" hangingPunct="1"/>
            <a:endParaRPr lang="en-US" sz="2000" dirty="0" smtClean="0"/>
          </a:p>
          <a:p>
            <a:pPr marL="1257300" lvl="2" indent="-457200" eaLnBrk="1" hangingPunct="1"/>
            <a:endParaRPr lang="en-US" sz="1600" dirty="0" smtClean="0"/>
          </a:p>
          <a:p>
            <a:pPr marL="876300" lvl="1" indent="-419100" eaLnBrk="1" hangingPunct="1"/>
            <a:endParaRPr lang="en-US" sz="800"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5029200" y="533400"/>
            <a:ext cx="3733800" cy="1066800"/>
          </a:xfrm>
        </p:spPr>
        <p:txBody>
          <a:bodyPr/>
          <a:lstStyle/>
          <a:p>
            <a:pPr eaLnBrk="1" hangingPunct="1"/>
            <a:r>
              <a:rPr lang="en-US" smtClean="0"/>
              <a:t>ISO process</a:t>
            </a:r>
          </a:p>
        </p:txBody>
      </p:sp>
      <p:sp>
        <p:nvSpPr>
          <p:cNvPr id="73731" name="Content Placeholder 2"/>
          <p:cNvSpPr>
            <a:spLocks noGrp="1"/>
          </p:cNvSpPr>
          <p:nvPr>
            <p:ph idx="1"/>
          </p:nvPr>
        </p:nvSpPr>
        <p:spPr>
          <a:xfrm>
            <a:off x="5029200" y="2209800"/>
            <a:ext cx="3810000" cy="2971800"/>
          </a:xfrm>
        </p:spPr>
        <p:txBody>
          <a:bodyPr>
            <a:normAutofit/>
          </a:bodyPr>
          <a:lstStyle/>
          <a:p>
            <a:pPr eaLnBrk="1" hangingPunct="1">
              <a:lnSpc>
                <a:spcPct val="90000"/>
              </a:lnSpc>
              <a:buFontTx/>
              <a:buNone/>
            </a:pPr>
            <a:r>
              <a:rPr lang="en-US" sz="1400" smtClean="0"/>
              <a:t>CD = Committee Draft</a:t>
            </a:r>
          </a:p>
          <a:p>
            <a:pPr eaLnBrk="1" hangingPunct="1">
              <a:lnSpc>
                <a:spcPct val="90000"/>
              </a:lnSpc>
              <a:buFontTx/>
              <a:buNone/>
            </a:pPr>
            <a:r>
              <a:rPr lang="en-US" sz="1400" smtClean="0"/>
              <a:t>DIS = Draft International Standard</a:t>
            </a:r>
          </a:p>
          <a:p>
            <a:pPr eaLnBrk="1" hangingPunct="1">
              <a:lnSpc>
                <a:spcPct val="90000"/>
              </a:lnSpc>
              <a:buFontTx/>
              <a:buNone/>
            </a:pPr>
            <a:r>
              <a:rPr lang="en-US" sz="1400" smtClean="0"/>
              <a:t>DPAS = Draft Publicly Available Specification </a:t>
            </a:r>
          </a:p>
          <a:p>
            <a:pPr eaLnBrk="1" hangingPunct="1">
              <a:lnSpc>
                <a:spcPct val="90000"/>
              </a:lnSpc>
              <a:buFontTx/>
              <a:buNone/>
            </a:pPr>
            <a:r>
              <a:rPr lang="en-US" sz="1400" smtClean="0"/>
              <a:t>DTR = Draft Technical Report </a:t>
            </a:r>
          </a:p>
          <a:p>
            <a:pPr eaLnBrk="1" hangingPunct="1">
              <a:lnSpc>
                <a:spcPct val="90000"/>
              </a:lnSpc>
              <a:buFontTx/>
              <a:buNone/>
            </a:pPr>
            <a:r>
              <a:rPr lang="en-US" sz="1400" smtClean="0"/>
              <a:t>DTS = Draft Technical Specification</a:t>
            </a:r>
          </a:p>
          <a:p>
            <a:pPr eaLnBrk="1" hangingPunct="1">
              <a:lnSpc>
                <a:spcPct val="90000"/>
              </a:lnSpc>
              <a:buFontTx/>
              <a:buNone/>
            </a:pPr>
            <a:r>
              <a:rPr lang="en-US" sz="1400" smtClean="0"/>
              <a:t>FDIS = Final Draft International Standard</a:t>
            </a:r>
          </a:p>
          <a:p>
            <a:pPr eaLnBrk="1" hangingPunct="1">
              <a:lnSpc>
                <a:spcPct val="90000"/>
              </a:lnSpc>
              <a:buFontTx/>
              <a:buNone/>
            </a:pPr>
            <a:r>
              <a:rPr lang="en-US" sz="1400" smtClean="0"/>
              <a:t>IS = International Standard</a:t>
            </a:r>
          </a:p>
          <a:p>
            <a:pPr eaLnBrk="1" hangingPunct="1">
              <a:lnSpc>
                <a:spcPct val="90000"/>
              </a:lnSpc>
              <a:buFontTx/>
              <a:buNone/>
            </a:pPr>
            <a:r>
              <a:rPr lang="en-US" sz="1400" smtClean="0"/>
              <a:t>NP = New Work Item Proposal</a:t>
            </a:r>
          </a:p>
          <a:p>
            <a:pPr eaLnBrk="1" hangingPunct="1">
              <a:lnSpc>
                <a:spcPct val="90000"/>
              </a:lnSpc>
              <a:buFontTx/>
              <a:buNone/>
            </a:pPr>
            <a:r>
              <a:rPr lang="en-US" sz="1400" smtClean="0"/>
              <a:t>PAS = Publicly Available Specification</a:t>
            </a:r>
          </a:p>
          <a:p>
            <a:pPr eaLnBrk="1" hangingPunct="1">
              <a:lnSpc>
                <a:spcPct val="90000"/>
              </a:lnSpc>
              <a:buFontTx/>
              <a:buNone/>
            </a:pPr>
            <a:r>
              <a:rPr lang="en-US" sz="1400" smtClean="0"/>
              <a:t>TR = Technical Report </a:t>
            </a:r>
          </a:p>
          <a:p>
            <a:pPr eaLnBrk="1" hangingPunct="1">
              <a:lnSpc>
                <a:spcPct val="90000"/>
              </a:lnSpc>
              <a:buFontTx/>
              <a:buNone/>
            </a:pPr>
            <a:r>
              <a:rPr lang="en-US" sz="1400" smtClean="0"/>
              <a:t>TS = Technical Specification</a:t>
            </a:r>
          </a:p>
          <a:p>
            <a:pPr eaLnBrk="1" hangingPunct="1">
              <a:lnSpc>
                <a:spcPct val="90000"/>
              </a:lnSpc>
              <a:buFontTx/>
              <a:buNone/>
            </a:pPr>
            <a:r>
              <a:rPr lang="en-US" sz="1400" smtClean="0"/>
              <a:t>WD = Working Draft</a:t>
            </a:r>
          </a:p>
        </p:txBody>
      </p:sp>
      <p:pic>
        <p:nvPicPr>
          <p:cNvPr id="73732" name="Picture 3"/>
          <p:cNvPicPr>
            <a:picLocks noChangeAspect="1"/>
          </p:cNvPicPr>
          <p:nvPr/>
        </p:nvPicPr>
        <p:blipFill>
          <a:blip r:embed="rId2"/>
          <a:srcRect/>
          <a:stretch>
            <a:fillRect/>
          </a:stretch>
        </p:blipFill>
        <p:spPr bwMode="auto">
          <a:xfrm>
            <a:off x="0" y="0"/>
            <a:ext cx="4751388"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3"/>
          <p:cNvSpPr>
            <a:spLocks noGrp="1" noChangeArrowheads="1"/>
          </p:cNvSpPr>
          <p:nvPr>
            <p:ph type="body" idx="1"/>
          </p:nvPr>
        </p:nvSpPr>
        <p:spPr/>
        <p:txBody>
          <a:bodyPr/>
          <a:lstStyle/>
          <a:p>
            <a:pPr marL="457200" indent="-457200" eaLnBrk="1" hangingPunct="1"/>
            <a:r>
              <a:rPr lang="en-US" sz="2200" dirty="0" smtClean="0"/>
              <a:t>Expected practices and interface descriptions</a:t>
            </a:r>
          </a:p>
          <a:p>
            <a:pPr marL="857250" lvl="1" indent="-457200" eaLnBrk="1" hangingPunct="1"/>
            <a:r>
              <a:rPr lang="en-US" sz="1800" dirty="0" smtClean="0"/>
              <a:t>SOAP </a:t>
            </a:r>
            <a:r>
              <a:rPr lang="en-US" sz="1800" dirty="0" smtClean="0">
                <a:sym typeface="Wingdings" pitchFamily="2" charset="2"/>
              </a:rPr>
              <a:t> WSDL</a:t>
            </a:r>
          </a:p>
          <a:p>
            <a:pPr marL="857250" lvl="1" indent="-457200" eaLnBrk="1" hangingPunct="1"/>
            <a:r>
              <a:rPr lang="en-US" sz="1800" dirty="0" smtClean="0">
                <a:sym typeface="Wingdings" pitchFamily="2" charset="2"/>
              </a:rPr>
              <a:t>XML-RPC  WSDL</a:t>
            </a:r>
          </a:p>
          <a:p>
            <a:pPr marL="857250" lvl="1" indent="-457200" eaLnBrk="1" hangingPunct="1"/>
            <a:r>
              <a:rPr lang="en-US" sz="1800" dirty="0" smtClean="0">
                <a:sym typeface="Wingdings" pitchFamily="2" charset="2"/>
              </a:rPr>
              <a:t>REST  WADL, WSDL</a:t>
            </a:r>
            <a:endParaRPr lang="en-US" sz="1800" dirty="0" smtClean="0"/>
          </a:p>
          <a:p>
            <a:pPr marL="457200" indent="-457200" eaLnBrk="1" hangingPunct="1"/>
            <a:r>
              <a:rPr lang="en-US" sz="2000" dirty="0" smtClean="0"/>
              <a:t>Currently web services from a number of organizations:</a:t>
            </a:r>
          </a:p>
          <a:p>
            <a:pPr marL="857250" lvl="1" indent="-457200" eaLnBrk="1" hangingPunct="1"/>
            <a:r>
              <a:rPr lang="en-US" sz="2000" dirty="0" smtClean="0"/>
              <a:t>RACAI</a:t>
            </a:r>
          </a:p>
          <a:p>
            <a:pPr marL="1257300" lvl="2" indent="-457200" eaLnBrk="1" hangingPunct="1"/>
            <a:r>
              <a:rPr lang="en-US" sz="1800" dirty="0" smtClean="0"/>
              <a:t>Tokenizing, lemmatizing, chunking, language identification,..</a:t>
            </a:r>
          </a:p>
          <a:p>
            <a:pPr marL="857250" lvl="1" indent="-457200" eaLnBrk="1" hangingPunct="1"/>
            <a:r>
              <a:rPr lang="en-US" sz="2000" dirty="0" smtClean="0"/>
              <a:t>UPF</a:t>
            </a:r>
          </a:p>
          <a:p>
            <a:pPr marL="1257300" lvl="2" indent="-457200" eaLnBrk="1" hangingPunct="1"/>
            <a:r>
              <a:rPr lang="en-US" sz="1800" dirty="0" smtClean="0"/>
              <a:t>Statistical services, concordance, querying, …</a:t>
            </a:r>
          </a:p>
          <a:p>
            <a:pPr marL="857250" lvl="1" indent="-457200" eaLnBrk="1" hangingPunct="1"/>
            <a:r>
              <a:rPr lang="en-US" sz="2000" dirty="0" smtClean="0"/>
              <a:t>Leipzig Linguistic Services</a:t>
            </a:r>
          </a:p>
          <a:p>
            <a:pPr marL="1257300" lvl="2" indent="-457200" eaLnBrk="1" hangingPunct="1"/>
            <a:r>
              <a:rPr lang="en-US" sz="1800" dirty="0" smtClean="0"/>
              <a:t>Sentence boundary detection, co-occurrence statistics, ..</a:t>
            </a:r>
          </a:p>
          <a:p>
            <a:pPr marL="857250" lvl="1" indent="-457200" eaLnBrk="1" hangingPunct="1"/>
            <a:r>
              <a:rPr lang="en-US" sz="2000" dirty="0" smtClean="0"/>
              <a:t>…</a:t>
            </a:r>
          </a:p>
        </p:txBody>
      </p:sp>
      <p:sp>
        <p:nvSpPr>
          <p:cNvPr id="5124" name="Rectangle 2"/>
          <p:cNvSpPr>
            <a:spLocks noGrp="1" noChangeArrowheads="1"/>
          </p:cNvSpPr>
          <p:nvPr>
            <p:ph type="title"/>
          </p:nvPr>
        </p:nvSpPr>
        <p:spPr/>
        <p:txBody>
          <a:bodyPr/>
          <a:lstStyle/>
          <a:p>
            <a:pPr eaLnBrk="1" hangingPunct="1"/>
            <a:r>
              <a:rPr lang="en-US" dirty="0" smtClean="0"/>
              <a:t>Web services</a:t>
            </a:r>
            <a:endParaRPr lang="en-GB" dirty="0" smtClean="0"/>
          </a:p>
        </p:txBody>
      </p:sp>
      <p:sp>
        <p:nvSpPr>
          <p:cNvPr id="9" name="TextBox 8"/>
          <p:cNvSpPr txBox="1"/>
          <p:nvPr/>
        </p:nvSpPr>
        <p:spPr>
          <a:xfrm>
            <a:off x="2564540" y="5514088"/>
            <a:ext cx="5969904" cy="338554"/>
          </a:xfrm>
          <a:prstGeom prst="rect">
            <a:avLst/>
          </a:prstGeom>
          <a:noFill/>
        </p:spPr>
        <p:txBody>
          <a:bodyPr wrap="none" rtlCol="0">
            <a:spAutoFit/>
          </a:bodyPr>
          <a:lstStyle/>
          <a:p>
            <a:r>
              <a:rPr lang="en-US" sz="1600" i="1" dirty="0" smtClean="0"/>
              <a:t>Currently available services are listed in CLARIN inventory </a:t>
            </a:r>
            <a:endParaRPr lang="en-US" sz="1600" i="1"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3"/>
          <p:cNvSpPr>
            <a:spLocks noGrp="1" noChangeArrowheads="1"/>
          </p:cNvSpPr>
          <p:nvPr>
            <p:ph type="body" idx="1"/>
          </p:nvPr>
        </p:nvSpPr>
        <p:spPr/>
        <p:txBody>
          <a:bodyPr/>
          <a:lstStyle/>
          <a:p>
            <a:pPr marL="457200" indent="-457200" eaLnBrk="1" hangingPunct="1"/>
            <a:r>
              <a:rPr lang="en-US" sz="2200" dirty="0" smtClean="0"/>
              <a:t>Web service will be registered using CMD Infrastructure.</a:t>
            </a:r>
          </a:p>
          <a:p>
            <a:pPr marL="857250" lvl="1" indent="-457200" eaLnBrk="1" hangingPunct="1"/>
            <a:r>
              <a:rPr lang="en-US" sz="1800" dirty="0" smtClean="0"/>
              <a:t>All services are registered using CLARIN metadata</a:t>
            </a:r>
          </a:p>
          <a:p>
            <a:pPr marL="857250" lvl="1" indent="-457200" eaLnBrk="1" hangingPunct="1"/>
            <a:r>
              <a:rPr lang="en-US" sz="1800" dirty="0" smtClean="0"/>
              <a:t>Metadata serves as the basis for profile matching</a:t>
            </a:r>
          </a:p>
        </p:txBody>
      </p:sp>
      <p:sp>
        <p:nvSpPr>
          <p:cNvPr id="5124" name="Rectangle 2"/>
          <p:cNvSpPr>
            <a:spLocks noGrp="1" noChangeArrowheads="1"/>
          </p:cNvSpPr>
          <p:nvPr>
            <p:ph type="title"/>
          </p:nvPr>
        </p:nvSpPr>
        <p:spPr/>
        <p:txBody>
          <a:bodyPr/>
          <a:lstStyle/>
          <a:p>
            <a:pPr eaLnBrk="1" hangingPunct="1"/>
            <a:r>
              <a:rPr lang="en-US" dirty="0" smtClean="0"/>
              <a:t>Web service registration</a:t>
            </a:r>
            <a:endParaRPr lang="en-GB" dirty="0" smtClean="0"/>
          </a:p>
        </p:txBody>
      </p:sp>
      <p:grpSp>
        <p:nvGrpSpPr>
          <p:cNvPr id="3078" name="Group 6"/>
          <p:cNvGrpSpPr>
            <a:grpSpLocks noChangeAspect="1"/>
          </p:cNvGrpSpPr>
          <p:nvPr/>
        </p:nvGrpSpPr>
        <p:grpSpPr bwMode="auto">
          <a:xfrm>
            <a:off x="685799" y="2466109"/>
            <a:ext cx="7229909" cy="4080741"/>
            <a:chOff x="3659" y="1955"/>
            <a:chExt cx="7200" cy="4064"/>
          </a:xfrm>
        </p:grpSpPr>
        <p:sp>
          <p:nvSpPr>
            <p:cNvPr id="3079" name="AutoShape 7"/>
            <p:cNvSpPr>
              <a:spLocks noChangeAspect="1" noChangeArrowheads="1"/>
            </p:cNvSpPr>
            <p:nvPr/>
          </p:nvSpPr>
          <p:spPr bwMode="auto">
            <a:xfrm>
              <a:off x="3659" y="1955"/>
              <a:ext cx="7200" cy="4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3080" name="Picture 8"/>
            <p:cNvPicPr>
              <a:picLocks noChangeAspect="1" noChangeArrowheads="1"/>
            </p:cNvPicPr>
            <p:nvPr/>
          </p:nvPicPr>
          <p:blipFill>
            <a:blip r:embed="rId3"/>
            <a:srcRect/>
            <a:stretch>
              <a:fillRect/>
            </a:stretch>
          </p:blipFill>
          <p:spPr bwMode="auto">
            <a:xfrm>
              <a:off x="3975" y="2033"/>
              <a:ext cx="6668" cy="3113"/>
            </a:xfrm>
            <a:prstGeom prst="rect">
              <a:avLst/>
            </a:prstGeom>
            <a:noFill/>
          </p:spPr>
        </p:pic>
        <p:sp>
          <p:nvSpPr>
            <p:cNvPr id="3081" name="Text Box 9"/>
            <p:cNvSpPr txBox="1">
              <a:spLocks noChangeArrowheads="1"/>
            </p:cNvSpPr>
            <p:nvPr/>
          </p:nvSpPr>
          <p:spPr bwMode="auto">
            <a:xfrm>
              <a:off x="4003" y="5159"/>
              <a:ext cx="6661" cy="762"/>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ts val="1000"/>
                </a:spcAft>
                <a:buClrTx/>
                <a:buSzTx/>
                <a:buFontTx/>
                <a:buNone/>
                <a:tabLst/>
              </a:pPr>
              <a:r>
                <a:rPr kumimoji="0" lang="en-GB" sz="900" b="0" i="1" u="none" strike="noStrike" cap="none" normalizeH="0" baseline="0" smtClean="0">
                  <a:ln>
                    <a:noFill/>
                  </a:ln>
                  <a:solidFill>
                    <a:schemeClr val="tx1"/>
                  </a:solidFill>
                  <a:effectLst/>
                  <a:latin typeface="Arial" pitchFamily="34" charset="0"/>
                  <a:cs typeface="Arial" pitchFamily="34" charset="0"/>
                </a:rPr>
                <a:t>This figure indicates the principle of profile matching. A resource can be consumed by a succeeding processing step if the functional characteristics of the resource description map with those that are specified for the input of the tool or web service. The tool or web service will create additional metadata so that for the next processing step the same argument holds.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dissolve">
                                      <p:cBhvr>
                                        <p:cTn id="7"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3"/>
          <p:cNvSpPr>
            <a:spLocks noGrp="1" noChangeArrowheads="1"/>
          </p:cNvSpPr>
          <p:nvPr>
            <p:ph type="body" idx="1"/>
          </p:nvPr>
        </p:nvSpPr>
        <p:spPr>
          <a:xfrm>
            <a:off x="304800" y="1295400"/>
            <a:ext cx="8534400" cy="2066636"/>
          </a:xfrm>
        </p:spPr>
        <p:txBody>
          <a:bodyPr/>
          <a:lstStyle/>
          <a:p>
            <a:pPr marL="457200" indent="-457200" eaLnBrk="1" hangingPunct="1"/>
            <a:r>
              <a:rPr lang="en-US" sz="2200" dirty="0" smtClean="0"/>
              <a:t>Currently a number of WFMS are in use:</a:t>
            </a:r>
          </a:p>
          <a:p>
            <a:pPr marL="857250" lvl="1" indent="-457200" eaLnBrk="1" hangingPunct="1"/>
            <a:r>
              <a:rPr lang="en-US" sz="2000" dirty="0" smtClean="0"/>
              <a:t>GATE</a:t>
            </a:r>
          </a:p>
          <a:p>
            <a:pPr marL="857250" lvl="1" indent="-457200" eaLnBrk="1" hangingPunct="1"/>
            <a:r>
              <a:rPr lang="en-US" sz="2000" dirty="0" smtClean="0"/>
              <a:t>UIMA</a:t>
            </a:r>
          </a:p>
          <a:p>
            <a:pPr marL="857250" lvl="1" indent="-457200" eaLnBrk="1" hangingPunct="1"/>
            <a:r>
              <a:rPr lang="en-US" sz="2000" dirty="0" err="1" smtClean="0"/>
              <a:t>Taverna</a:t>
            </a:r>
            <a:endParaRPr lang="en-US" sz="2000" dirty="0" smtClean="0"/>
          </a:p>
          <a:p>
            <a:pPr marL="857250" lvl="1" indent="-457200" eaLnBrk="1" hangingPunct="1"/>
            <a:r>
              <a:rPr lang="en-US" sz="2000" dirty="0" smtClean="0"/>
              <a:t>JBPM based systems</a:t>
            </a:r>
          </a:p>
          <a:p>
            <a:pPr marL="857250" lvl="1" indent="-457200" eaLnBrk="1" hangingPunct="1"/>
            <a:endParaRPr lang="en-US" sz="2000" dirty="0" smtClean="0"/>
          </a:p>
        </p:txBody>
      </p:sp>
      <p:sp>
        <p:nvSpPr>
          <p:cNvPr id="5124" name="Rectangle 2"/>
          <p:cNvSpPr>
            <a:spLocks noGrp="1" noChangeArrowheads="1"/>
          </p:cNvSpPr>
          <p:nvPr>
            <p:ph type="title"/>
          </p:nvPr>
        </p:nvSpPr>
        <p:spPr/>
        <p:txBody>
          <a:bodyPr/>
          <a:lstStyle/>
          <a:p>
            <a:pPr eaLnBrk="1" hangingPunct="1"/>
            <a:r>
              <a:rPr lang="en-US" dirty="0" smtClean="0"/>
              <a:t>Workflow</a:t>
            </a:r>
            <a:endParaRPr lang="en-GB" dirty="0" smtClean="0"/>
          </a:p>
        </p:txBody>
      </p:sp>
      <p:sp>
        <p:nvSpPr>
          <p:cNvPr id="4" name="TextBox 3"/>
          <p:cNvSpPr txBox="1"/>
          <p:nvPr/>
        </p:nvSpPr>
        <p:spPr>
          <a:xfrm>
            <a:off x="2127473" y="3546763"/>
            <a:ext cx="4144083" cy="338554"/>
          </a:xfrm>
          <a:prstGeom prst="rect">
            <a:avLst/>
          </a:prstGeom>
          <a:noFill/>
        </p:spPr>
        <p:txBody>
          <a:bodyPr wrap="none" rtlCol="0">
            <a:spAutoFit/>
          </a:bodyPr>
          <a:lstStyle/>
          <a:p>
            <a:r>
              <a:rPr lang="en-US" sz="1600" b="0" i="1" dirty="0" err="1" smtClean="0"/>
              <a:t>Clarin</a:t>
            </a:r>
            <a:r>
              <a:rPr lang="en-US" sz="1600" b="0" i="1" dirty="0" smtClean="0"/>
              <a:t> claims no preference to any of these.</a:t>
            </a:r>
            <a:endParaRPr lang="en-US" sz="1600" b="0" i="1" dirty="0"/>
          </a:p>
        </p:txBody>
      </p:sp>
      <p:sp>
        <p:nvSpPr>
          <p:cNvPr id="7" name="Rectangle 3"/>
          <p:cNvSpPr txBox="1">
            <a:spLocks noChangeArrowheads="1"/>
          </p:cNvSpPr>
          <p:nvPr/>
        </p:nvSpPr>
        <p:spPr bwMode="auto">
          <a:xfrm>
            <a:off x="304804" y="4352482"/>
            <a:ext cx="8534400" cy="1498714"/>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marL="857250" marR="0" lvl="1" indent="-457200" algn="l" defTabSz="914400" rtl="0" eaLnBrk="1" fontAlgn="base" latinLnBrk="0" hangingPunct="1">
              <a:lnSpc>
                <a:spcPct val="100000"/>
              </a:lnSpc>
              <a:spcBef>
                <a:spcPct val="20000"/>
              </a:spcBef>
              <a:spcAft>
                <a:spcPct val="0"/>
              </a:spcAft>
              <a:buClr>
                <a:srgbClr val="2D4E6F"/>
              </a:buClr>
              <a:buSzTx/>
              <a:tabLst/>
              <a:defRPr/>
            </a:pPr>
            <a:r>
              <a:rPr kumimoji="0" lang="en-US" sz="2000" b="0" i="0" u="none" strike="noStrike" kern="0" cap="none" spc="0" normalizeH="0" baseline="0" noProof="0" dirty="0" smtClean="0">
                <a:ln>
                  <a:noFill/>
                </a:ln>
                <a:solidFill>
                  <a:srgbClr val="000000"/>
                </a:solidFill>
                <a:effectLst/>
                <a:uLnTx/>
                <a:uFillTx/>
                <a:latin typeface="+mn-lt"/>
              </a:rPr>
              <a:t>Human task support</a:t>
            </a:r>
          </a:p>
          <a:p>
            <a:pPr marL="1314450" lvl="2" indent="-457200" algn="l">
              <a:spcBef>
                <a:spcPct val="20000"/>
              </a:spcBef>
              <a:buClr>
                <a:srgbClr val="2D4E6F"/>
              </a:buClr>
              <a:buFont typeface="Wingdings" pitchFamily="2" charset="2"/>
              <a:buChar char="§"/>
            </a:pPr>
            <a:r>
              <a:rPr lang="en-US" sz="2000" b="0" kern="0" dirty="0" smtClean="0">
                <a:latin typeface="+mn-lt"/>
              </a:rPr>
              <a:t>Some tasks require human interaction, e.g. manual annotation</a:t>
            </a:r>
            <a:endParaRPr kumimoji="0" lang="en-US" sz="2000" b="0" i="0" u="none" strike="noStrike" kern="0" cap="none" spc="0" normalizeH="0" baseline="0" noProof="0" dirty="0" smtClean="0">
              <a:ln>
                <a:noFill/>
              </a:ln>
              <a:solidFill>
                <a:srgbClr val="000000"/>
              </a:solidFill>
              <a:effectLst/>
              <a:uLnTx/>
              <a:uFillTx/>
              <a:latin typeface="+mn-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3"/>
          <p:cNvSpPr>
            <a:spLocks noGrp="1" noChangeArrowheads="1"/>
          </p:cNvSpPr>
          <p:nvPr>
            <p:ph type="body" idx="1"/>
          </p:nvPr>
        </p:nvSpPr>
        <p:spPr>
          <a:xfrm>
            <a:off x="304800" y="1295400"/>
            <a:ext cx="8534400" cy="1900382"/>
          </a:xfrm>
        </p:spPr>
        <p:txBody>
          <a:bodyPr/>
          <a:lstStyle/>
          <a:p>
            <a:pPr marL="457200" indent="-457200" eaLnBrk="1" hangingPunct="1"/>
            <a:r>
              <a:rPr lang="en-US" sz="2200" dirty="0" smtClean="0"/>
              <a:t>Web service interactions are governed by 2 guiding CLARIN principles</a:t>
            </a:r>
          </a:p>
          <a:p>
            <a:pPr marL="857250" lvl="1" indent="-457200" eaLnBrk="1" hangingPunct="1"/>
            <a:r>
              <a:rPr lang="en-US" sz="2000" dirty="0" smtClean="0"/>
              <a:t>Each resource is associated with standoff XML metadata (CMD)</a:t>
            </a:r>
          </a:p>
          <a:p>
            <a:pPr marL="857250" lvl="1" indent="-457200" eaLnBrk="1" hangingPunct="1"/>
            <a:r>
              <a:rPr lang="en-US" sz="2000" dirty="0" smtClean="0"/>
              <a:t>Each resource must provide provenance data</a:t>
            </a:r>
            <a:endParaRPr lang="en-US" sz="2000" dirty="0" smtClean="0"/>
          </a:p>
        </p:txBody>
      </p:sp>
      <p:sp>
        <p:nvSpPr>
          <p:cNvPr id="5124" name="Rectangle 2"/>
          <p:cNvSpPr>
            <a:spLocks noGrp="1" noChangeArrowheads="1"/>
          </p:cNvSpPr>
          <p:nvPr>
            <p:ph type="title"/>
          </p:nvPr>
        </p:nvSpPr>
        <p:spPr/>
        <p:txBody>
          <a:bodyPr/>
          <a:lstStyle/>
          <a:p>
            <a:pPr eaLnBrk="1" hangingPunct="1"/>
            <a:r>
              <a:rPr lang="en-US" dirty="0" smtClean="0"/>
              <a:t>Principles</a:t>
            </a:r>
            <a:endParaRPr lang="en-GB" dirty="0" smtClean="0"/>
          </a:p>
        </p:txBody>
      </p:sp>
      <p:sp>
        <p:nvSpPr>
          <p:cNvPr id="54" name="Rectangle 3"/>
          <p:cNvSpPr txBox="1">
            <a:spLocks noChangeArrowheads="1"/>
          </p:cNvSpPr>
          <p:nvPr/>
        </p:nvSpPr>
        <p:spPr bwMode="auto">
          <a:xfrm>
            <a:off x="244770" y="3609046"/>
            <a:ext cx="8534400" cy="1900382"/>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marL="457200" marR="0" lvl="0" indent="-457200" algn="l" defTabSz="914400" rtl="0" eaLnBrk="1" fontAlgn="base" latinLnBrk="0" hangingPunct="1">
              <a:lnSpc>
                <a:spcPct val="100000"/>
              </a:lnSpc>
              <a:spcBef>
                <a:spcPct val="20000"/>
              </a:spcBef>
              <a:spcAft>
                <a:spcPct val="0"/>
              </a:spcAft>
              <a:buClr>
                <a:srgbClr val="2D4E6F"/>
              </a:buClr>
              <a:buSzTx/>
              <a:tabLst/>
              <a:defRPr/>
            </a:pPr>
            <a:r>
              <a:rPr lang="en-US" sz="2200" b="0" kern="0" dirty="0" smtClean="0">
                <a:latin typeface="+mn-lt"/>
              </a:rPr>
              <a:t>The data that results from web service invocations </a:t>
            </a:r>
            <a:r>
              <a:rPr lang="en-US" sz="2200" b="0" kern="0" dirty="0" smtClean="0">
                <a:solidFill>
                  <a:srgbClr val="FF0000"/>
                </a:solidFill>
                <a:latin typeface="+mn-lt"/>
              </a:rPr>
              <a:t>must</a:t>
            </a:r>
            <a:r>
              <a:rPr lang="en-US" sz="2200" b="0" kern="0" dirty="0" smtClean="0">
                <a:latin typeface="+mn-lt"/>
              </a:rPr>
              <a:t> follow this and provide proper metadata and provenance data</a:t>
            </a:r>
            <a:endParaRPr kumimoji="0" lang="en-US" sz="2000" b="0" i="0" u="none" strike="noStrike" kern="0" cap="none" spc="0" normalizeH="0" baseline="0" noProof="0" dirty="0" smtClean="0">
              <a:ln>
                <a:noFill/>
              </a:ln>
              <a:solidFill>
                <a:srgbClr val="000000"/>
              </a:solidFill>
              <a:effectLst/>
              <a:uLnTx/>
              <a:uFillTx/>
              <a:latin typeface="+mn-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bwMode="auto">
          <a:xfrm>
            <a:off x="0" y="0"/>
            <a:ext cx="9144000" cy="6858000"/>
          </a:xfrm>
          <a:prstGeom prst="rect">
            <a:avLst/>
          </a:prstGeom>
          <a:solidFill>
            <a:schemeClr val="bg1"/>
          </a:solidFill>
          <a:ln w="9525" cap="flat" cmpd="sng" algn="ctr">
            <a:no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rgbClr val="000000"/>
              </a:solidFill>
              <a:effectLst/>
              <a:latin typeface="Arial" pitchFamily="34" charset="0"/>
            </a:endParaRPr>
          </a:p>
        </p:txBody>
      </p:sp>
      <p:grpSp>
        <p:nvGrpSpPr>
          <p:cNvPr id="107" name="Group 106"/>
          <p:cNvGrpSpPr/>
          <p:nvPr/>
        </p:nvGrpSpPr>
        <p:grpSpPr>
          <a:xfrm>
            <a:off x="4066309" y="1714500"/>
            <a:ext cx="1609221" cy="826595"/>
            <a:chOff x="4343400" y="2133600"/>
            <a:chExt cx="1676400" cy="914400"/>
          </a:xfrm>
        </p:grpSpPr>
        <p:sp>
          <p:nvSpPr>
            <p:cNvPr id="134" name="Flowchart: Process 133"/>
            <p:cNvSpPr/>
            <p:nvPr/>
          </p:nvSpPr>
          <p:spPr>
            <a:xfrm>
              <a:off x="4343400" y="2133600"/>
              <a:ext cx="1676400" cy="9144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0"/>
            </a:p>
          </p:txBody>
        </p:sp>
        <p:sp>
          <p:nvSpPr>
            <p:cNvPr id="135" name="TextBox 13"/>
            <p:cNvSpPr txBox="1"/>
            <p:nvPr/>
          </p:nvSpPr>
          <p:spPr>
            <a:xfrm>
              <a:off x="4706850" y="2286000"/>
              <a:ext cx="903762" cy="37451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0" dirty="0" smtClean="0"/>
                <a:t>Service</a:t>
              </a:r>
              <a:endParaRPr lang="en-US" sz="1600" b="0" dirty="0"/>
            </a:p>
          </p:txBody>
        </p:sp>
      </p:grpSp>
      <p:grpSp>
        <p:nvGrpSpPr>
          <p:cNvPr id="113" name="Group 112"/>
          <p:cNvGrpSpPr/>
          <p:nvPr/>
        </p:nvGrpSpPr>
        <p:grpSpPr>
          <a:xfrm>
            <a:off x="1551709" y="2247900"/>
            <a:ext cx="1295400" cy="762000"/>
            <a:chOff x="4343400" y="2133600"/>
            <a:chExt cx="1676400" cy="914400"/>
          </a:xfrm>
        </p:grpSpPr>
        <p:sp>
          <p:nvSpPr>
            <p:cNvPr id="132" name="Flowchart: Process 131"/>
            <p:cNvSpPr/>
            <p:nvPr/>
          </p:nvSpPr>
          <p:spPr>
            <a:xfrm>
              <a:off x="4343400" y="2133600"/>
              <a:ext cx="1676400" cy="9144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0"/>
            </a:p>
          </p:txBody>
        </p:sp>
        <p:sp>
          <p:nvSpPr>
            <p:cNvPr id="133" name="TextBox 36"/>
            <p:cNvSpPr txBox="1"/>
            <p:nvPr/>
          </p:nvSpPr>
          <p:spPr>
            <a:xfrm>
              <a:off x="4581544" y="2217894"/>
              <a:ext cx="1384090" cy="627864"/>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dirty="0" smtClean="0"/>
                <a:t>Metadata </a:t>
              </a:r>
            </a:p>
            <a:p>
              <a:r>
                <a:rPr lang="en-US" sz="1400" b="0" dirty="0" smtClean="0"/>
                <a:t>component</a:t>
              </a:r>
              <a:endParaRPr lang="en-US" sz="1400" b="0" dirty="0"/>
            </a:p>
          </p:txBody>
        </p:sp>
      </p:grpSp>
      <p:grpSp>
        <p:nvGrpSpPr>
          <p:cNvPr id="114" name="Group 113"/>
          <p:cNvGrpSpPr/>
          <p:nvPr/>
        </p:nvGrpSpPr>
        <p:grpSpPr>
          <a:xfrm>
            <a:off x="6276109" y="342900"/>
            <a:ext cx="1609220" cy="826595"/>
            <a:chOff x="4343401" y="2133600"/>
            <a:chExt cx="1676400" cy="914400"/>
          </a:xfrm>
        </p:grpSpPr>
        <p:sp>
          <p:nvSpPr>
            <p:cNvPr id="130" name="Flowchart: Process 129"/>
            <p:cNvSpPr/>
            <p:nvPr/>
          </p:nvSpPr>
          <p:spPr>
            <a:xfrm>
              <a:off x="4343401" y="2133600"/>
              <a:ext cx="1676400" cy="9144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0"/>
            </a:p>
          </p:txBody>
        </p:sp>
        <p:sp>
          <p:nvSpPr>
            <p:cNvPr id="131" name="TextBox 39"/>
            <p:cNvSpPr txBox="1"/>
            <p:nvPr/>
          </p:nvSpPr>
          <p:spPr>
            <a:xfrm>
              <a:off x="4581543" y="2217894"/>
              <a:ext cx="1331263" cy="64689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0" dirty="0" smtClean="0"/>
                <a:t>Provenance</a:t>
              </a:r>
            </a:p>
            <a:p>
              <a:r>
                <a:rPr lang="en-US" sz="1600" b="0" dirty="0" smtClean="0"/>
                <a:t>component</a:t>
              </a:r>
              <a:endParaRPr lang="en-US" sz="1600" b="0" dirty="0"/>
            </a:p>
          </p:txBody>
        </p:sp>
      </p:grpSp>
      <p:cxnSp>
        <p:nvCxnSpPr>
          <p:cNvPr id="116" name="Straight Arrow Connector 115"/>
          <p:cNvCxnSpPr>
            <a:stCxn id="115" idx="2"/>
            <a:endCxn id="132" idx="1"/>
          </p:cNvCxnSpPr>
          <p:nvPr/>
        </p:nvCxnSpPr>
        <p:spPr>
          <a:xfrm rot="16200000" flipH="1">
            <a:off x="828215" y="1905405"/>
            <a:ext cx="942201" cy="504787"/>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grpSp>
        <p:nvGrpSpPr>
          <p:cNvPr id="155" name="Group 154"/>
          <p:cNvGrpSpPr/>
          <p:nvPr/>
        </p:nvGrpSpPr>
        <p:grpSpPr>
          <a:xfrm>
            <a:off x="332509" y="3009901"/>
            <a:ext cx="3964708" cy="3733803"/>
            <a:chOff x="332509" y="3009901"/>
            <a:chExt cx="3964708" cy="3733803"/>
          </a:xfrm>
        </p:grpSpPr>
        <p:grpSp>
          <p:nvGrpSpPr>
            <p:cNvPr id="105" name="Group 104"/>
            <p:cNvGrpSpPr/>
            <p:nvPr/>
          </p:nvGrpSpPr>
          <p:grpSpPr>
            <a:xfrm>
              <a:off x="1018309" y="3428206"/>
              <a:ext cx="3278908" cy="3315498"/>
              <a:chOff x="457200" y="2885514"/>
              <a:chExt cx="3415793" cy="3667686"/>
            </a:xfrm>
          </p:grpSpPr>
          <p:sp>
            <p:nvSpPr>
              <p:cNvPr id="145" name="Flowchart: Document 144"/>
              <p:cNvSpPr/>
              <p:nvPr/>
            </p:nvSpPr>
            <p:spPr>
              <a:xfrm>
                <a:off x="457200" y="2885514"/>
                <a:ext cx="1010305" cy="1229285"/>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100" b="0" dirty="0" smtClean="0">
                    <a:solidFill>
                      <a:schemeClr val="bg1"/>
                    </a:solidFill>
                  </a:rPr>
                  <a:t>CLARIN metadata description</a:t>
                </a:r>
              </a:p>
              <a:p>
                <a:pPr algn="ctr"/>
                <a:r>
                  <a:rPr lang="en-US" sz="1100" b="0" dirty="0" smtClean="0">
                    <a:solidFill>
                      <a:schemeClr val="bg1"/>
                    </a:solidFill>
                  </a:rPr>
                  <a:t>(CMD)</a:t>
                </a:r>
                <a:endParaRPr lang="en-US" sz="1100" b="0" dirty="0">
                  <a:solidFill>
                    <a:schemeClr val="bg1"/>
                  </a:solidFill>
                </a:endParaRPr>
              </a:p>
            </p:txBody>
          </p:sp>
          <p:sp>
            <p:nvSpPr>
              <p:cNvPr id="146" name="Flowchart: Document 145"/>
              <p:cNvSpPr/>
              <p:nvPr/>
            </p:nvSpPr>
            <p:spPr>
              <a:xfrm>
                <a:off x="2743200" y="4267200"/>
                <a:ext cx="914400" cy="914400"/>
              </a:xfrm>
              <a:prstGeom prst="flowChartDocument">
                <a:avLst/>
              </a:pr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0" dirty="0" smtClean="0">
                    <a:solidFill>
                      <a:schemeClr val="tx1"/>
                    </a:solidFill>
                  </a:rPr>
                  <a:t>Resource Data</a:t>
                </a:r>
                <a:endParaRPr lang="en-US" sz="1200" b="0" dirty="0">
                  <a:solidFill>
                    <a:schemeClr val="tx1"/>
                  </a:solidFill>
                </a:endParaRPr>
              </a:p>
            </p:txBody>
          </p:sp>
          <p:sp>
            <p:nvSpPr>
              <p:cNvPr id="147" name="Flowchart: Document 146"/>
              <p:cNvSpPr/>
              <p:nvPr/>
            </p:nvSpPr>
            <p:spPr>
              <a:xfrm>
                <a:off x="2743200" y="5638800"/>
                <a:ext cx="1129793" cy="914400"/>
              </a:xfrm>
              <a:prstGeom prst="flowChartDocument">
                <a:avLst/>
              </a:prstGeom>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accent4">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0" dirty="0" smtClean="0">
                    <a:solidFill>
                      <a:schemeClr val="tx1"/>
                    </a:solidFill>
                  </a:rPr>
                  <a:t>Provenance data</a:t>
                </a:r>
                <a:endParaRPr lang="en-US" sz="1200" b="0" dirty="0">
                  <a:solidFill>
                    <a:schemeClr val="tx1"/>
                  </a:solidFill>
                </a:endParaRPr>
              </a:p>
            </p:txBody>
          </p:sp>
          <p:sp>
            <p:nvSpPr>
              <p:cNvPr id="148" name="Rectangle 147"/>
              <p:cNvSpPr/>
              <p:nvPr/>
            </p:nvSpPr>
            <p:spPr>
              <a:xfrm>
                <a:off x="1371600" y="4191000"/>
                <a:ext cx="914400" cy="381000"/>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100" b="0" dirty="0" smtClean="0"/>
                  <a:t>Resource proxy</a:t>
                </a:r>
                <a:endParaRPr lang="en-US" sz="1100" b="0" dirty="0"/>
              </a:p>
            </p:txBody>
          </p:sp>
          <p:sp>
            <p:nvSpPr>
              <p:cNvPr id="149" name="Rectangle 148"/>
              <p:cNvSpPr/>
              <p:nvPr/>
            </p:nvSpPr>
            <p:spPr>
              <a:xfrm>
                <a:off x="1447800" y="5410200"/>
                <a:ext cx="1039632" cy="381000"/>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100" b="0" dirty="0" err="1" smtClean="0"/>
                  <a:t>JournalFile</a:t>
                </a:r>
                <a:r>
                  <a:rPr lang="en-US" sz="1100" b="0" dirty="0" smtClean="0"/>
                  <a:t> proxy</a:t>
                </a:r>
                <a:endParaRPr lang="en-US" sz="1100" b="0" dirty="0"/>
              </a:p>
            </p:txBody>
          </p:sp>
          <p:cxnSp>
            <p:nvCxnSpPr>
              <p:cNvPr id="150" name="Shape 28"/>
              <p:cNvCxnSpPr>
                <a:endCxn id="148" idx="1"/>
              </p:cNvCxnSpPr>
              <p:nvPr/>
            </p:nvCxnSpPr>
            <p:spPr>
              <a:xfrm rot="16200000" flipH="1">
                <a:off x="979424" y="3989324"/>
                <a:ext cx="327152" cy="4572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1" name="Shape 29"/>
              <p:cNvCxnSpPr>
                <a:endCxn id="149" idx="1"/>
              </p:cNvCxnSpPr>
              <p:nvPr/>
            </p:nvCxnSpPr>
            <p:spPr>
              <a:xfrm rot="16200000" flipH="1">
                <a:off x="407923" y="4560823"/>
                <a:ext cx="1546353" cy="533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148" idx="3"/>
                <a:endCxn id="146" idx="1"/>
              </p:cNvCxnSpPr>
              <p:nvPr/>
            </p:nvCxnSpPr>
            <p:spPr>
              <a:xfrm>
                <a:off x="2286000" y="4381500"/>
                <a:ext cx="4572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stCxn id="149" idx="3"/>
                <a:endCxn id="147" idx="1"/>
              </p:cNvCxnSpPr>
              <p:nvPr/>
            </p:nvCxnSpPr>
            <p:spPr>
              <a:xfrm>
                <a:off x="2487432" y="5600700"/>
                <a:ext cx="255768"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17" name="Straight Arrow Connector 116"/>
            <p:cNvCxnSpPr>
              <a:stCxn id="145" idx="0"/>
              <a:endCxn id="132" idx="2"/>
            </p:cNvCxnSpPr>
            <p:nvPr/>
          </p:nvCxnSpPr>
          <p:spPr>
            <a:xfrm rot="5400000" flipH="1" flipV="1">
              <a:off x="1642161" y="2870957"/>
              <a:ext cx="418304" cy="696191"/>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18" name="TextBox 52"/>
            <p:cNvSpPr txBox="1"/>
            <p:nvPr/>
          </p:nvSpPr>
          <p:spPr>
            <a:xfrm>
              <a:off x="332509" y="3086100"/>
              <a:ext cx="1378904" cy="276999"/>
            </a:xfrm>
            <a:prstGeom prst="rect">
              <a:avLst/>
            </a:prstGeom>
            <a:noFill/>
            <a:ln w="0">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i="1" dirty="0"/>
                <a:t>2</a:t>
              </a:r>
              <a:r>
                <a:rPr lang="en-US" sz="1200" b="0" i="1" dirty="0" smtClean="0"/>
                <a:t>. Load metadata</a:t>
              </a:r>
              <a:endParaRPr lang="en-US" sz="1200" b="0" i="1" dirty="0"/>
            </a:p>
          </p:txBody>
        </p:sp>
      </p:grpSp>
      <p:grpSp>
        <p:nvGrpSpPr>
          <p:cNvPr id="156" name="Group 155"/>
          <p:cNvGrpSpPr/>
          <p:nvPr/>
        </p:nvGrpSpPr>
        <p:grpSpPr>
          <a:xfrm>
            <a:off x="2389909" y="2400300"/>
            <a:ext cx="2304993" cy="2286000"/>
            <a:chOff x="2389909" y="2400300"/>
            <a:chExt cx="2304993" cy="2286000"/>
          </a:xfrm>
        </p:grpSpPr>
        <p:sp>
          <p:nvSpPr>
            <p:cNvPr id="110" name="Freeform 109"/>
            <p:cNvSpPr/>
            <p:nvPr/>
          </p:nvSpPr>
          <p:spPr>
            <a:xfrm>
              <a:off x="2389909" y="2400300"/>
              <a:ext cx="1676400" cy="2286000"/>
            </a:xfrm>
            <a:custGeom>
              <a:avLst/>
              <a:gdLst>
                <a:gd name="connsiteX0" fmla="*/ 1242060 w 1342644"/>
                <a:gd name="connsiteY0" fmla="*/ 1965960 h 1965960"/>
                <a:gd name="connsiteX1" fmla="*/ 16764 w 1342644"/>
                <a:gd name="connsiteY1" fmla="*/ 448056 h 1965960"/>
                <a:gd name="connsiteX2" fmla="*/ 1342644 w 1342644"/>
                <a:gd name="connsiteY2" fmla="*/ 0 h 1965960"/>
                <a:gd name="connsiteX3" fmla="*/ 1342644 w 1342644"/>
                <a:gd name="connsiteY3" fmla="*/ 0 h 1965960"/>
              </a:gdLst>
              <a:ahLst/>
              <a:cxnLst>
                <a:cxn ang="0">
                  <a:pos x="connsiteX0" y="connsiteY0"/>
                </a:cxn>
                <a:cxn ang="0">
                  <a:pos x="connsiteX1" y="connsiteY1"/>
                </a:cxn>
                <a:cxn ang="0">
                  <a:pos x="connsiteX2" y="connsiteY2"/>
                </a:cxn>
                <a:cxn ang="0">
                  <a:pos x="connsiteX3" y="connsiteY3"/>
                </a:cxn>
              </a:cxnLst>
              <a:rect l="l" t="t" r="r" b="b"/>
              <a:pathLst>
                <a:path w="1342644" h="1965960">
                  <a:moveTo>
                    <a:pt x="1242060" y="1965960"/>
                  </a:moveTo>
                  <a:cubicBezTo>
                    <a:pt x="621030" y="1370838"/>
                    <a:pt x="0" y="775716"/>
                    <a:pt x="16764" y="448056"/>
                  </a:cubicBezTo>
                  <a:cubicBezTo>
                    <a:pt x="33528" y="120396"/>
                    <a:pt x="1342644" y="0"/>
                    <a:pt x="1342644" y="0"/>
                  </a:cubicBezTo>
                  <a:lnTo>
                    <a:pt x="1342644" y="0"/>
                  </a:lnTo>
                </a:path>
              </a:pathLst>
            </a:custGeom>
            <a:ln w="25400">
              <a:headEnd type="none"/>
              <a:tailEnd type="arrow"/>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b="0"/>
            </a:p>
          </p:txBody>
        </p:sp>
        <p:sp>
          <p:nvSpPr>
            <p:cNvPr id="119" name="TextBox 54"/>
            <p:cNvSpPr txBox="1"/>
            <p:nvPr/>
          </p:nvSpPr>
          <p:spPr>
            <a:xfrm>
              <a:off x="2889600" y="2580501"/>
              <a:ext cx="1805302" cy="276999"/>
            </a:xfrm>
            <a:prstGeom prst="rect">
              <a:avLst/>
            </a:prstGeom>
            <a:noFill/>
            <a:ln w="0">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i="1" dirty="0"/>
                <a:t>3</a:t>
              </a:r>
              <a:r>
                <a:rPr lang="en-US" sz="1200" b="0" i="1" dirty="0" smtClean="0"/>
                <a:t>. Supply resource data</a:t>
              </a:r>
              <a:endParaRPr lang="en-US" sz="1200" b="0" i="1" dirty="0"/>
            </a:p>
          </p:txBody>
        </p:sp>
      </p:grpSp>
      <p:grpSp>
        <p:nvGrpSpPr>
          <p:cNvPr id="159" name="Group 158"/>
          <p:cNvGrpSpPr/>
          <p:nvPr/>
        </p:nvGrpSpPr>
        <p:grpSpPr>
          <a:xfrm>
            <a:off x="2847111" y="3009902"/>
            <a:ext cx="6040580" cy="3352800"/>
            <a:chOff x="2847111" y="3009902"/>
            <a:chExt cx="6040580" cy="3352800"/>
          </a:xfrm>
        </p:grpSpPr>
        <p:grpSp>
          <p:nvGrpSpPr>
            <p:cNvPr id="106" name="Group 105"/>
            <p:cNvGrpSpPr/>
            <p:nvPr/>
          </p:nvGrpSpPr>
          <p:grpSpPr>
            <a:xfrm>
              <a:off x="5514206" y="3090719"/>
              <a:ext cx="3373485" cy="3271983"/>
              <a:chOff x="5486400" y="2857450"/>
              <a:chExt cx="3514316" cy="3619550"/>
            </a:xfrm>
          </p:grpSpPr>
          <p:sp>
            <p:nvSpPr>
              <p:cNvPr id="136" name="Flowchart: Document 135"/>
              <p:cNvSpPr/>
              <p:nvPr/>
            </p:nvSpPr>
            <p:spPr>
              <a:xfrm>
                <a:off x="5486400" y="2857450"/>
                <a:ext cx="1099207" cy="1181151"/>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100" b="0" dirty="0" smtClean="0">
                    <a:solidFill>
                      <a:schemeClr val="bg1"/>
                    </a:solidFill>
                  </a:rPr>
                  <a:t>CLARIN metadata description</a:t>
                </a:r>
              </a:p>
              <a:p>
                <a:pPr algn="ctr"/>
                <a:r>
                  <a:rPr lang="en-US" sz="1100" b="0" dirty="0" smtClean="0">
                    <a:solidFill>
                      <a:schemeClr val="bg1"/>
                    </a:solidFill>
                  </a:rPr>
                  <a:t>(CMD)</a:t>
                </a:r>
                <a:endParaRPr lang="en-US" sz="1100" b="0" dirty="0">
                  <a:solidFill>
                    <a:schemeClr val="bg1"/>
                  </a:solidFill>
                </a:endParaRPr>
              </a:p>
            </p:txBody>
          </p:sp>
          <p:sp>
            <p:nvSpPr>
              <p:cNvPr id="137" name="Flowchart: Document 136"/>
              <p:cNvSpPr/>
              <p:nvPr/>
            </p:nvSpPr>
            <p:spPr>
              <a:xfrm>
                <a:off x="7772400" y="4191000"/>
                <a:ext cx="914400" cy="914400"/>
              </a:xfrm>
              <a:prstGeom prst="flowChartDocument">
                <a:avLst/>
              </a:prstGeom>
              <a:gradFill>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0" dirty="0" smtClean="0">
                    <a:solidFill>
                      <a:schemeClr val="tx1"/>
                    </a:solidFill>
                  </a:rPr>
                  <a:t>Resource Data’</a:t>
                </a:r>
                <a:endParaRPr lang="en-US" sz="1200" b="0" dirty="0">
                  <a:solidFill>
                    <a:schemeClr val="tx1"/>
                  </a:solidFill>
                </a:endParaRPr>
              </a:p>
            </p:txBody>
          </p:sp>
          <p:sp>
            <p:nvSpPr>
              <p:cNvPr id="138" name="Flowchart: Document 137"/>
              <p:cNvSpPr/>
              <p:nvPr/>
            </p:nvSpPr>
            <p:spPr>
              <a:xfrm>
                <a:off x="7772399" y="5562600"/>
                <a:ext cx="1228317" cy="914400"/>
              </a:xfrm>
              <a:prstGeom prst="flowChartDocument">
                <a:avLst/>
              </a:prstGeom>
              <a:gradFill>
                <a:gsLst>
                  <a:gs pos="0">
                    <a:schemeClr val="accent4">
                      <a:lumMod val="60000"/>
                      <a:lumOff val="40000"/>
                    </a:schemeClr>
                  </a:gs>
                  <a:gs pos="50000">
                    <a:schemeClr val="accent1">
                      <a:tint val="44500"/>
                      <a:satMod val="160000"/>
                    </a:schemeClr>
                  </a:gs>
                  <a:gs pos="100000">
                    <a:schemeClr val="accent1">
                      <a:tint val="23500"/>
                      <a:satMod val="160000"/>
                    </a:schemeClr>
                  </a:gs>
                </a:gsLst>
                <a:lin ang="5400000" scaled="0"/>
              </a:gra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0" dirty="0" smtClean="0">
                    <a:solidFill>
                      <a:schemeClr val="tx1"/>
                    </a:solidFill>
                  </a:rPr>
                  <a:t>Provenance data</a:t>
                </a:r>
                <a:endParaRPr lang="en-US" sz="1200" b="0" dirty="0">
                  <a:solidFill>
                    <a:schemeClr val="tx1"/>
                  </a:solidFill>
                </a:endParaRPr>
              </a:p>
            </p:txBody>
          </p:sp>
          <p:sp>
            <p:nvSpPr>
              <p:cNvPr id="139" name="Rectangle 138"/>
              <p:cNvSpPr/>
              <p:nvPr/>
            </p:nvSpPr>
            <p:spPr>
              <a:xfrm>
                <a:off x="6400800" y="4114800"/>
                <a:ext cx="914400" cy="381000"/>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100" b="0" dirty="0" smtClean="0"/>
                  <a:t>Resource proxy</a:t>
                </a:r>
                <a:endParaRPr lang="en-US" sz="1100" b="0" dirty="0"/>
              </a:p>
            </p:txBody>
          </p:sp>
          <p:sp>
            <p:nvSpPr>
              <p:cNvPr id="140" name="Rectangle 139"/>
              <p:cNvSpPr/>
              <p:nvPr/>
            </p:nvSpPr>
            <p:spPr>
              <a:xfrm>
                <a:off x="6477000" y="5334000"/>
                <a:ext cx="984205" cy="381000"/>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100" b="0" dirty="0" err="1" smtClean="0"/>
                  <a:t>JournalFile</a:t>
                </a:r>
                <a:r>
                  <a:rPr lang="en-US" sz="1100" b="0" dirty="0" smtClean="0"/>
                  <a:t> proxy</a:t>
                </a:r>
                <a:endParaRPr lang="en-US" sz="1100" b="0" dirty="0"/>
              </a:p>
            </p:txBody>
          </p:sp>
          <p:cxnSp>
            <p:nvCxnSpPr>
              <p:cNvPr id="141" name="Shape 19"/>
              <p:cNvCxnSpPr>
                <a:stCxn id="136" idx="2"/>
                <a:endCxn id="139" idx="1"/>
              </p:cNvCxnSpPr>
              <p:nvPr/>
            </p:nvCxnSpPr>
            <p:spPr>
              <a:xfrm rot="16200000" flipH="1">
                <a:off x="6046009" y="3950509"/>
                <a:ext cx="344786" cy="36479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2" name="Shape 20"/>
              <p:cNvCxnSpPr>
                <a:stCxn id="136" idx="2"/>
                <a:endCxn id="140" idx="1"/>
              </p:cNvCxnSpPr>
              <p:nvPr/>
            </p:nvCxnSpPr>
            <p:spPr>
              <a:xfrm rot="16200000" flipH="1">
                <a:off x="5474509" y="4522009"/>
                <a:ext cx="1563986" cy="440996"/>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stCxn id="139" idx="3"/>
                <a:endCxn id="137" idx="1"/>
              </p:cNvCxnSpPr>
              <p:nvPr/>
            </p:nvCxnSpPr>
            <p:spPr>
              <a:xfrm>
                <a:off x="7315200" y="4305300"/>
                <a:ext cx="457200" cy="342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stCxn id="140" idx="3"/>
                <a:endCxn id="138" idx="1"/>
              </p:cNvCxnSpPr>
              <p:nvPr/>
            </p:nvCxnSpPr>
            <p:spPr>
              <a:xfrm>
                <a:off x="7461204" y="5524500"/>
                <a:ext cx="311195" cy="495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120" name="Straight Arrow Connector 119"/>
            <p:cNvCxnSpPr>
              <a:endCxn id="136" idx="1"/>
            </p:cNvCxnSpPr>
            <p:nvPr/>
          </p:nvCxnSpPr>
          <p:spPr>
            <a:xfrm>
              <a:off x="2847111" y="3009902"/>
              <a:ext cx="2667095" cy="614682"/>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sp>
          <p:nvSpPr>
            <p:cNvPr id="121" name="TextBox 58"/>
            <p:cNvSpPr txBox="1"/>
            <p:nvPr/>
          </p:nvSpPr>
          <p:spPr>
            <a:xfrm>
              <a:off x="3837709" y="3543300"/>
              <a:ext cx="1499128" cy="276999"/>
            </a:xfrm>
            <a:prstGeom prst="rect">
              <a:avLst/>
            </a:prstGeom>
            <a:noFill/>
            <a:ln w="0">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i="1" dirty="0" smtClean="0"/>
                <a:t>5. Create metadata</a:t>
              </a:r>
              <a:endParaRPr lang="en-US" sz="1200" b="0" i="1" dirty="0"/>
            </a:p>
          </p:txBody>
        </p:sp>
      </p:grpSp>
      <p:grpSp>
        <p:nvGrpSpPr>
          <p:cNvPr id="154" name="Group 153"/>
          <p:cNvGrpSpPr/>
          <p:nvPr/>
        </p:nvGrpSpPr>
        <p:grpSpPr>
          <a:xfrm>
            <a:off x="256309" y="114300"/>
            <a:ext cx="2362200" cy="1905000"/>
            <a:chOff x="256309" y="114300"/>
            <a:chExt cx="2362200" cy="1905000"/>
          </a:xfrm>
        </p:grpSpPr>
        <p:sp>
          <p:nvSpPr>
            <p:cNvPr id="108" name="Flowchart: Multidocument 107"/>
            <p:cNvSpPr/>
            <p:nvPr/>
          </p:nvSpPr>
          <p:spPr>
            <a:xfrm>
              <a:off x="1170709" y="419100"/>
              <a:ext cx="1193422" cy="686074"/>
            </a:xfrm>
            <a:prstGeom prst="flowChartMultidocument">
              <a:avLst/>
            </a:prstGeom>
            <a:gradFill>
              <a:gsLst>
                <a:gs pos="0">
                  <a:schemeClr val="tx1">
                    <a:lumMod val="50000"/>
                    <a:lumOff val="50000"/>
                  </a:schemeClr>
                </a:gs>
                <a:gs pos="50000">
                  <a:schemeClr val="accent1">
                    <a:tint val="44500"/>
                    <a:satMod val="160000"/>
                  </a:schemeClr>
                </a:gs>
                <a:gs pos="100000">
                  <a:schemeClr val="accent1">
                    <a:tint val="23500"/>
                    <a:satMod val="160000"/>
                  </a:schemeClr>
                </a:gs>
              </a:gsLst>
              <a:lin ang="5400000" scaled="0"/>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200" b="0" dirty="0" smtClean="0">
                  <a:solidFill>
                    <a:schemeClr val="tx1"/>
                  </a:solidFill>
                </a:rPr>
                <a:t>Standard</a:t>
              </a:r>
            </a:p>
            <a:p>
              <a:pPr algn="ctr"/>
              <a:r>
                <a:rPr lang="en-US" sz="1200" b="0" dirty="0" smtClean="0">
                  <a:solidFill>
                    <a:schemeClr val="tx1"/>
                  </a:solidFill>
                </a:rPr>
                <a:t>parameters</a:t>
              </a:r>
              <a:endParaRPr lang="en-US" sz="1200" b="0" dirty="0">
                <a:solidFill>
                  <a:schemeClr val="tx1"/>
                </a:solidFill>
              </a:endParaRPr>
            </a:p>
          </p:txBody>
        </p:sp>
        <p:sp>
          <p:nvSpPr>
            <p:cNvPr id="115" name="TextBox 40"/>
            <p:cNvSpPr txBox="1"/>
            <p:nvPr/>
          </p:nvSpPr>
          <p:spPr>
            <a:xfrm>
              <a:off x="484909" y="1409700"/>
              <a:ext cx="1124026" cy="276999"/>
            </a:xfrm>
            <a:prstGeom prst="rect">
              <a:avLst/>
            </a:prstGeom>
            <a:noFill/>
            <a:ln w="12700">
              <a:solidFill>
                <a:schemeClr val="tx1"/>
              </a:solid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dirty="0" smtClean="0"/>
                <a:t>Metadata PID</a:t>
              </a:r>
              <a:endParaRPr lang="en-US" sz="1200" b="0" dirty="0"/>
            </a:p>
          </p:txBody>
        </p:sp>
        <p:sp>
          <p:nvSpPr>
            <p:cNvPr id="122" name="Rounded Rectangle 121"/>
            <p:cNvSpPr/>
            <p:nvPr/>
          </p:nvSpPr>
          <p:spPr>
            <a:xfrm>
              <a:off x="256309" y="114300"/>
              <a:ext cx="2362200" cy="1905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0"/>
            </a:p>
          </p:txBody>
        </p:sp>
        <p:sp>
          <p:nvSpPr>
            <p:cNvPr id="123" name="TextBox 60"/>
            <p:cNvSpPr txBox="1"/>
            <p:nvPr/>
          </p:nvSpPr>
          <p:spPr>
            <a:xfrm>
              <a:off x="332509" y="190500"/>
              <a:ext cx="1345240"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dirty="0" smtClean="0"/>
                <a:t>Input parameters</a:t>
              </a:r>
              <a:endParaRPr lang="en-US" sz="1200" b="0" dirty="0"/>
            </a:p>
          </p:txBody>
        </p:sp>
      </p:grpSp>
      <p:grpSp>
        <p:nvGrpSpPr>
          <p:cNvPr id="160" name="Group 159"/>
          <p:cNvGrpSpPr/>
          <p:nvPr/>
        </p:nvGrpSpPr>
        <p:grpSpPr>
          <a:xfrm>
            <a:off x="2618509" y="571500"/>
            <a:ext cx="3657600" cy="495300"/>
            <a:chOff x="2618509" y="571500"/>
            <a:chExt cx="3657600" cy="495300"/>
          </a:xfrm>
        </p:grpSpPr>
        <p:cxnSp>
          <p:nvCxnSpPr>
            <p:cNvPr id="124" name="Straight Arrow Connector 123"/>
            <p:cNvCxnSpPr>
              <a:stCxn id="122" idx="3"/>
              <a:endCxn id="130" idx="1"/>
            </p:cNvCxnSpPr>
            <p:nvPr/>
          </p:nvCxnSpPr>
          <p:spPr>
            <a:xfrm flipV="1">
              <a:off x="2618509" y="756198"/>
              <a:ext cx="3657600" cy="310602"/>
            </a:xfrm>
            <a:prstGeom prst="straightConnector1">
              <a:avLst/>
            </a:prstGeom>
            <a:ln w="25400">
              <a:prstDash val="dash"/>
              <a:tailEnd type="arrow"/>
            </a:ln>
          </p:spPr>
          <p:style>
            <a:lnRef idx="1">
              <a:schemeClr val="accent1"/>
            </a:lnRef>
            <a:fillRef idx="0">
              <a:schemeClr val="accent1"/>
            </a:fillRef>
            <a:effectRef idx="0">
              <a:schemeClr val="accent1"/>
            </a:effectRef>
            <a:fontRef idx="minor">
              <a:schemeClr val="tx1"/>
            </a:fontRef>
          </p:style>
        </p:cxnSp>
        <p:sp>
          <p:nvSpPr>
            <p:cNvPr id="125" name="TextBox 64"/>
            <p:cNvSpPr txBox="1"/>
            <p:nvPr/>
          </p:nvSpPr>
          <p:spPr>
            <a:xfrm>
              <a:off x="3456709" y="571500"/>
              <a:ext cx="1669047" cy="276999"/>
            </a:xfrm>
            <a:prstGeom prst="rect">
              <a:avLst/>
            </a:prstGeom>
            <a:noFill/>
            <a:ln w="0">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i="1" dirty="0" smtClean="0"/>
                <a:t>6. Record parameters</a:t>
              </a:r>
              <a:endParaRPr lang="en-US" sz="1200" b="0" i="1" dirty="0"/>
            </a:p>
          </p:txBody>
        </p:sp>
      </p:grpSp>
      <p:sp>
        <p:nvSpPr>
          <p:cNvPr id="126" name="TextBox 65"/>
          <p:cNvSpPr txBox="1"/>
          <p:nvPr/>
        </p:nvSpPr>
        <p:spPr>
          <a:xfrm>
            <a:off x="561109" y="2247900"/>
            <a:ext cx="997389" cy="276999"/>
          </a:xfrm>
          <a:prstGeom prst="rect">
            <a:avLst/>
          </a:prstGeom>
          <a:noFill/>
          <a:ln w="0">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i="1" dirty="0"/>
              <a:t>1</a:t>
            </a:r>
            <a:r>
              <a:rPr lang="en-US" sz="1200" b="0" i="1" dirty="0" smtClean="0"/>
              <a:t>. Pass PID</a:t>
            </a:r>
            <a:endParaRPr lang="en-US" sz="1200" b="0" i="1" dirty="0"/>
          </a:p>
        </p:txBody>
      </p:sp>
      <p:grpSp>
        <p:nvGrpSpPr>
          <p:cNvPr id="157" name="Group 156"/>
          <p:cNvGrpSpPr/>
          <p:nvPr/>
        </p:nvGrpSpPr>
        <p:grpSpPr>
          <a:xfrm>
            <a:off x="1684433" y="1079192"/>
            <a:ext cx="3599562" cy="1048606"/>
            <a:chOff x="1684433" y="1079192"/>
            <a:chExt cx="3599562" cy="1048606"/>
          </a:xfrm>
        </p:grpSpPr>
        <p:cxnSp>
          <p:nvCxnSpPr>
            <p:cNvPr id="109" name="Straight Arrow Connector 108"/>
            <p:cNvCxnSpPr>
              <a:stCxn id="108" idx="2"/>
            </p:cNvCxnSpPr>
            <p:nvPr/>
          </p:nvCxnSpPr>
          <p:spPr>
            <a:xfrm rot="16200000" flipH="1">
              <a:off x="2351068" y="412557"/>
              <a:ext cx="1048606" cy="2381876"/>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27" name="TextBox 67"/>
            <p:cNvSpPr txBox="1"/>
            <p:nvPr/>
          </p:nvSpPr>
          <p:spPr>
            <a:xfrm>
              <a:off x="2847109" y="1409700"/>
              <a:ext cx="2436886" cy="276999"/>
            </a:xfrm>
            <a:prstGeom prst="rect">
              <a:avLst/>
            </a:prstGeom>
            <a:noFill/>
            <a:ln w="0">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i="1" dirty="0" smtClean="0"/>
                <a:t>4. Pass configuration parameters</a:t>
              </a:r>
              <a:endParaRPr lang="en-US" sz="1200" b="0" i="1" dirty="0"/>
            </a:p>
          </p:txBody>
        </p:sp>
      </p:grpSp>
      <p:grpSp>
        <p:nvGrpSpPr>
          <p:cNvPr id="161" name="Group 160"/>
          <p:cNvGrpSpPr/>
          <p:nvPr/>
        </p:nvGrpSpPr>
        <p:grpSpPr>
          <a:xfrm>
            <a:off x="7571509" y="342900"/>
            <a:ext cx="1343638" cy="5181600"/>
            <a:chOff x="7571509" y="342900"/>
            <a:chExt cx="1343638" cy="5181600"/>
          </a:xfrm>
        </p:grpSpPr>
        <p:sp>
          <p:nvSpPr>
            <p:cNvPr id="112" name="Freeform 111"/>
            <p:cNvSpPr/>
            <p:nvPr/>
          </p:nvSpPr>
          <p:spPr>
            <a:xfrm>
              <a:off x="7876309" y="342900"/>
              <a:ext cx="990600" cy="5181600"/>
            </a:xfrm>
            <a:custGeom>
              <a:avLst/>
              <a:gdLst>
                <a:gd name="connsiteX0" fmla="*/ 0 w 6804660"/>
                <a:gd name="connsiteY0" fmla="*/ 318516 h 4890516"/>
                <a:gd name="connsiteX1" fmla="*/ 5212080 w 6804660"/>
                <a:gd name="connsiteY1" fmla="*/ 446532 h 4890516"/>
                <a:gd name="connsiteX2" fmla="*/ 6656832 w 6804660"/>
                <a:gd name="connsiteY2" fmla="*/ 2997708 h 4890516"/>
                <a:gd name="connsiteX3" fmla="*/ 6099048 w 6804660"/>
                <a:gd name="connsiteY3" fmla="*/ 4890516 h 4890516"/>
              </a:gdLst>
              <a:ahLst/>
              <a:cxnLst>
                <a:cxn ang="0">
                  <a:pos x="connsiteX0" y="connsiteY0"/>
                </a:cxn>
                <a:cxn ang="0">
                  <a:pos x="connsiteX1" y="connsiteY1"/>
                </a:cxn>
                <a:cxn ang="0">
                  <a:pos x="connsiteX2" y="connsiteY2"/>
                </a:cxn>
                <a:cxn ang="0">
                  <a:pos x="connsiteX3" y="connsiteY3"/>
                </a:cxn>
              </a:cxnLst>
              <a:rect l="l" t="t" r="r" b="b"/>
              <a:pathLst>
                <a:path w="6804660" h="4890516">
                  <a:moveTo>
                    <a:pt x="0" y="318516"/>
                  </a:moveTo>
                  <a:cubicBezTo>
                    <a:pt x="2051304" y="159258"/>
                    <a:pt x="4102608" y="0"/>
                    <a:pt x="5212080" y="446532"/>
                  </a:cubicBezTo>
                  <a:cubicBezTo>
                    <a:pt x="6321552" y="893064"/>
                    <a:pt x="6509004" y="2257044"/>
                    <a:pt x="6656832" y="2997708"/>
                  </a:cubicBezTo>
                  <a:cubicBezTo>
                    <a:pt x="6804660" y="3738372"/>
                    <a:pt x="6451854" y="4314444"/>
                    <a:pt x="6099048" y="4890516"/>
                  </a:cubicBezTo>
                </a:path>
              </a:pathLst>
            </a:custGeom>
            <a:ln w="25400">
              <a:prstDash val="lgDash"/>
              <a:tailEnd type="arrow"/>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b="0"/>
            </a:p>
          </p:txBody>
        </p:sp>
        <p:sp>
          <p:nvSpPr>
            <p:cNvPr id="128" name="TextBox 70"/>
            <p:cNvSpPr txBox="1"/>
            <p:nvPr/>
          </p:nvSpPr>
          <p:spPr>
            <a:xfrm>
              <a:off x="7571509" y="1333500"/>
              <a:ext cx="1343638" cy="461665"/>
            </a:xfrm>
            <a:prstGeom prst="rect">
              <a:avLst/>
            </a:prstGeom>
            <a:noFill/>
            <a:ln w="0">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i="1" dirty="0"/>
                <a:t>7</a:t>
              </a:r>
              <a:r>
                <a:rPr lang="en-US" sz="1200" b="0" i="1" dirty="0" smtClean="0"/>
                <a:t>. Generate</a:t>
              </a:r>
            </a:p>
            <a:p>
              <a:r>
                <a:rPr lang="en-US" sz="1200" b="0" i="1" dirty="0" smtClean="0"/>
                <a:t>Provenance data</a:t>
              </a:r>
              <a:endParaRPr lang="en-US" sz="1200" b="0" i="1" dirty="0"/>
            </a:p>
          </p:txBody>
        </p:sp>
      </p:grpSp>
      <p:grpSp>
        <p:nvGrpSpPr>
          <p:cNvPr id="162" name="Group 161"/>
          <p:cNvGrpSpPr/>
          <p:nvPr/>
        </p:nvGrpSpPr>
        <p:grpSpPr>
          <a:xfrm>
            <a:off x="5666508" y="1943100"/>
            <a:ext cx="2667001" cy="2362200"/>
            <a:chOff x="5666508" y="1943100"/>
            <a:chExt cx="2667001" cy="2362200"/>
          </a:xfrm>
        </p:grpSpPr>
        <p:sp>
          <p:nvSpPr>
            <p:cNvPr id="111" name="Freeform 110"/>
            <p:cNvSpPr/>
            <p:nvPr/>
          </p:nvSpPr>
          <p:spPr>
            <a:xfrm>
              <a:off x="5666508" y="1943100"/>
              <a:ext cx="2667001" cy="2362200"/>
            </a:xfrm>
            <a:custGeom>
              <a:avLst/>
              <a:gdLst>
                <a:gd name="connsiteX0" fmla="*/ 0 w 3049524"/>
                <a:gd name="connsiteY0" fmla="*/ 185928 h 2124456"/>
                <a:gd name="connsiteX1" fmla="*/ 2560320 w 3049524"/>
                <a:gd name="connsiteY1" fmla="*/ 323088 h 2124456"/>
                <a:gd name="connsiteX2" fmla="*/ 2935224 w 3049524"/>
                <a:gd name="connsiteY2" fmla="*/ 2124456 h 2124456"/>
              </a:gdLst>
              <a:ahLst/>
              <a:cxnLst>
                <a:cxn ang="0">
                  <a:pos x="connsiteX0" y="connsiteY0"/>
                </a:cxn>
                <a:cxn ang="0">
                  <a:pos x="connsiteX1" y="connsiteY1"/>
                </a:cxn>
                <a:cxn ang="0">
                  <a:pos x="connsiteX2" y="connsiteY2"/>
                </a:cxn>
              </a:cxnLst>
              <a:rect l="l" t="t" r="r" b="b"/>
              <a:pathLst>
                <a:path w="3049524" h="2124456">
                  <a:moveTo>
                    <a:pt x="0" y="185928"/>
                  </a:moveTo>
                  <a:cubicBezTo>
                    <a:pt x="1035558" y="92964"/>
                    <a:pt x="2071116" y="0"/>
                    <a:pt x="2560320" y="323088"/>
                  </a:cubicBezTo>
                  <a:cubicBezTo>
                    <a:pt x="3049524" y="646176"/>
                    <a:pt x="2992374" y="1385316"/>
                    <a:pt x="2935224" y="2124456"/>
                  </a:cubicBezTo>
                </a:path>
              </a:pathLst>
            </a:custGeom>
            <a:ln w="25400">
              <a:tailEnd type="arrow"/>
            </a:ln>
          </p:spPr>
          <p:style>
            <a:lnRef idx="1">
              <a:schemeClr val="accent1"/>
            </a:lnRef>
            <a:fillRef idx="0">
              <a:schemeClr val="accent1"/>
            </a:fillRef>
            <a:effectRef idx="0">
              <a:schemeClr val="accent1"/>
            </a:effectRef>
            <a:fontRef idx="minor">
              <a:schemeClr val="tx1"/>
            </a:fontRef>
          </p:style>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en-US" b="0"/>
            </a:p>
          </p:txBody>
        </p:sp>
        <p:sp>
          <p:nvSpPr>
            <p:cNvPr id="129" name="TextBox 71"/>
            <p:cNvSpPr txBox="1"/>
            <p:nvPr/>
          </p:nvSpPr>
          <p:spPr>
            <a:xfrm>
              <a:off x="6276109" y="2247900"/>
              <a:ext cx="1609736" cy="276999"/>
            </a:xfrm>
            <a:prstGeom prst="rect">
              <a:avLst/>
            </a:prstGeom>
            <a:noFill/>
            <a:ln w="0">
              <a:noFill/>
            </a:ln>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0" i="1" dirty="0" smtClean="0"/>
                <a:t>8. Record </a:t>
              </a:r>
              <a:r>
                <a:rPr lang="en-US" sz="1200" b="0" i="1" dirty="0"/>
                <a:t>r</a:t>
              </a:r>
              <a:r>
                <a:rPr lang="en-US" sz="1200" b="0" i="1" dirty="0" smtClean="0"/>
                <a:t>esult data</a:t>
              </a:r>
              <a:endParaRPr lang="en-US" sz="1200" b="0" i="1"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54"/>
                                        </p:tgtEl>
                                        <p:attrNameLst>
                                          <p:attrName>style.visibility</p:attrName>
                                        </p:attrNameLst>
                                      </p:cBhvr>
                                      <p:to>
                                        <p:strVal val="visible"/>
                                      </p:to>
                                    </p:set>
                                    <p:anim calcmode="lin" valueType="num">
                                      <p:cBhvr>
                                        <p:cTn id="7" dur="500" fill="hold"/>
                                        <p:tgtEl>
                                          <p:spTgt spid="154"/>
                                        </p:tgtEl>
                                        <p:attrNameLst>
                                          <p:attrName>ppt_w</p:attrName>
                                        </p:attrNameLst>
                                      </p:cBhvr>
                                      <p:tavLst>
                                        <p:tav tm="0">
                                          <p:val>
                                            <p:fltVal val="0"/>
                                          </p:val>
                                        </p:tav>
                                        <p:tav tm="100000">
                                          <p:val>
                                            <p:strVal val="#ppt_w"/>
                                          </p:val>
                                        </p:tav>
                                      </p:tavLst>
                                    </p:anim>
                                    <p:anim calcmode="lin" valueType="num">
                                      <p:cBhvr>
                                        <p:cTn id="8" dur="500" fill="hold"/>
                                        <p:tgtEl>
                                          <p:spTgt spid="154"/>
                                        </p:tgtEl>
                                        <p:attrNameLst>
                                          <p:attrName>ppt_h</p:attrName>
                                        </p:attrNameLst>
                                      </p:cBhvr>
                                      <p:tavLst>
                                        <p:tav tm="0">
                                          <p:val>
                                            <p:fltVal val="0"/>
                                          </p:val>
                                        </p:tav>
                                        <p:tav tm="100000">
                                          <p:val>
                                            <p:strVal val="#ppt_h"/>
                                          </p:val>
                                        </p:tav>
                                      </p:tavLst>
                                    </p:anim>
                                    <p:animEffect transition="in" filter="fade">
                                      <p:cBhvr>
                                        <p:cTn id="9" dur="500"/>
                                        <p:tgtEl>
                                          <p:spTgt spid="15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13"/>
                                        </p:tgtEl>
                                        <p:attrNameLst>
                                          <p:attrName>style.visibility</p:attrName>
                                        </p:attrNameLst>
                                      </p:cBhvr>
                                      <p:to>
                                        <p:strVal val="visible"/>
                                      </p:to>
                                    </p:set>
                                    <p:anim calcmode="lin" valueType="num">
                                      <p:cBhvr>
                                        <p:cTn id="14" dur="500" fill="hold"/>
                                        <p:tgtEl>
                                          <p:spTgt spid="113"/>
                                        </p:tgtEl>
                                        <p:attrNameLst>
                                          <p:attrName>ppt_w</p:attrName>
                                        </p:attrNameLst>
                                      </p:cBhvr>
                                      <p:tavLst>
                                        <p:tav tm="0">
                                          <p:val>
                                            <p:fltVal val="0"/>
                                          </p:val>
                                        </p:tav>
                                        <p:tav tm="100000">
                                          <p:val>
                                            <p:strVal val="#ppt_w"/>
                                          </p:val>
                                        </p:tav>
                                      </p:tavLst>
                                    </p:anim>
                                    <p:anim calcmode="lin" valueType="num">
                                      <p:cBhvr>
                                        <p:cTn id="15" dur="500" fill="hold"/>
                                        <p:tgtEl>
                                          <p:spTgt spid="113"/>
                                        </p:tgtEl>
                                        <p:attrNameLst>
                                          <p:attrName>ppt_h</p:attrName>
                                        </p:attrNameLst>
                                      </p:cBhvr>
                                      <p:tavLst>
                                        <p:tav tm="0">
                                          <p:val>
                                            <p:fltVal val="0"/>
                                          </p:val>
                                        </p:tav>
                                        <p:tav tm="100000">
                                          <p:val>
                                            <p:strVal val="#ppt_h"/>
                                          </p:val>
                                        </p:tav>
                                      </p:tavLst>
                                    </p:anim>
                                    <p:animEffect transition="in" filter="fade">
                                      <p:cBhvr>
                                        <p:cTn id="16" dur="500"/>
                                        <p:tgtEl>
                                          <p:spTgt spid="11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16"/>
                                        </p:tgtEl>
                                        <p:attrNameLst>
                                          <p:attrName>style.visibility</p:attrName>
                                        </p:attrNameLst>
                                      </p:cBhvr>
                                      <p:to>
                                        <p:strVal val="visible"/>
                                      </p:to>
                                    </p:set>
                                    <p:anim calcmode="lin" valueType="num">
                                      <p:cBhvr>
                                        <p:cTn id="21" dur="500" fill="hold"/>
                                        <p:tgtEl>
                                          <p:spTgt spid="116"/>
                                        </p:tgtEl>
                                        <p:attrNameLst>
                                          <p:attrName>ppt_w</p:attrName>
                                        </p:attrNameLst>
                                      </p:cBhvr>
                                      <p:tavLst>
                                        <p:tav tm="0">
                                          <p:val>
                                            <p:fltVal val="0"/>
                                          </p:val>
                                        </p:tav>
                                        <p:tav tm="100000">
                                          <p:val>
                                            <p:strVal val="#ppt_w"/>
                                          </p:val>
                                        </p:tav>
                                      </p:tavLst>
                                    </p:anim>
                                    <p:anim calcmode="lin" valueType="num">
                                      <p:cBhvr>
                                        <p:cTn id="22" dur="500" fill="hold"/>
                                        <p:tgtEl>
                                          <p:spTgt spid="116"/>
                                        </p:tgtEl>
                                        <p:attrNameLst>
                                          <p:attrName>ppt_h</p:attrName>
                                        </p:attrNameLst>
                                      </p:cBhvr>
                                      <p:tavLst>
                                        <p:tav tm="0">
                                          <p:val>
                                            <p:fltVal val="0"/>
                                          </p:val>
                                        </p:tav>
                                        <p:tav tm="100000">
                                          <p:val>
                                            <p:strVal val="#ppt_h"/>
                                          </p:val>
                                        </p:tav>
                                      </p:tavLst>
                                    </p:anim>
                                    <p:animEffect transition="in" filter="fade">
                                      <p:cBhvr>
                                        <p:cTn id="23" dur="500"/>
                                        <p:tgtEl>
                                          <p:spTgt spid="116"/>
                                        </p:tgtEl>
                                      </p:cBhvr>
                                    </p:animEffect>
                                  </p:childTnLst>
                                </p:cTn>
                              </p:par>
                              <p:par>
                                <p:cTn id="24" presetID="53" presetClass="entr" presetSubtype="0" fill="hold" grpId="0" nodeType="withEffect">
                                  <p:stCondLst>
                                    <p:cond delay="0"/>
                                  </p:stCondLst>
                                  <p:childTnLst>
                                    <p:set>
                                      <p:cBhvr>
                                        <p:cTn id="25" dur="1" fill="hold">
                                          <p:stCondLst>
                                            <p:cond delay="0"/>
                                          </p:stCondLst>
                                        </p:cTn>
                                        <p:tgtEl>
                                          <p:spTgt spid="126"/>
                                        </p:tgtEl>
                                        <p:attrNameLst>
                                          <p:attrName>style.visibility</p:attrName>
                                        </p:attrNameLst>
                                      </p:cBhvr>
                                      <p:to>
                                        <p:strVal val="visible"/>
                                      </p:to>
                                    </p:set>
                                    <p:anim calcmode="lin" valueType="num">
                                      <p:cBhvr>
                                        <p:cTn id="26" dur="500" fill="hold"/>
                                        <p:tgtEl>
                                          <p:spTgt spid="126"/>
                                        </p:tgtEl>
                                        <p:attrNameLst>
                                          <p:attrName>ppt_w</p:attrName>
                                        </p:attrNameLst>
                                      </p:cBhvr>
                                      <p:tavLst>
                                        <p:tav tm="0">
                                          <p:val>
                                            <p:fltVal val="0"/>
                                          </p:val>
                                        </p:tav>
                                        <p:tav tm="100000">
                                          <p:val>
                                            <p:strVal val="#ppt_w"/>
                                          </p:val>
                                        </p:tav>
                                      </p:tavLst>
                                    </p:anim>
                                    <p:anim calcmode="lin" valueType="num">
                                      <p:cBhvr>
                                        <p:cTn id="27" dur="500" fill="hold"/>
                                        <p:tgtEl>
                                          <p:spTgt spid="126"/>
                                        </p:tgtEl>
                                        <p:attrNameLst>
                                          <p:attrName>ppt_h</p:attrName>
                                        </p:attrNameLst>
                                      </p:cBhvr>
                                      <p:tavLst>
                                        <p:tav tm="0">
                                          <p:val>
                                            <p:fltVal val="0"/>
                                          </p:val>
                                        </p:tav>
                                        <p:tav tm="100000">
                                          <p:val>
                                            <p:strVal val="#ppt_h"/>
                                          </p:val>
                                        </p:tav>
                                      </p:tavLst>
                                    </p:anim>
                                    <p:animEffect transition="in" filter="fade">
                                      <p:cBhvr>
                                        <p:cTn id="28" dur="500"/>
                                        <p:tgtEl>
                                          <p:spTgt spid="126"/>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155"/>
                                        </p:tgtEl>
                                        <p:attrNameLst>
                                          <p:attrName>style.visibility</p:attrName>
                                        </p:attrNameLst>
                                      </p:cBhvr>
                                      <p:to>
                                        <p:strVal val="visible"/>
                                      </p:to>
                                    </p:set>
                                    <p:animEffect transition="in" filter="dissolve">
                                      <p:cBhvr>
                                        <p:cTn id="33" dur="500"/>
                                        <p:tgtEl>
                                          <p:spTgt spid="155"/>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nodeType="clickEffect">
                                  <p:stCondLst>
                                    <p:cond delay="0"/>
                                  </p:stCondLst>
                                  <p:childTnLst>
                                    <p:set>
                                      <p:cBhvr>
                                        <p:cTn id="37" dur="1" fill="hold">
                                          <p:stCondLst>
                                            <p:cond delay="0"/>
                                          </p:stCondLst>
                                        </p:cTn>
                                        <p:tgtEl>
                                          <p:spTgt spid="156"/>
                                        </p:tgtEl>
                                        <p:attrNameLst>
                                          <p:attrName>style.visibility</p:attrName>
                                        </p:attrNameLst>
                                      </p:cBhvr>
                                      <p:to>
                                        <p:strVal val="visible"/>
                                      </p:to>
                                    </p:set>
                                    <p:anim calcmode="lin" valueType="num">
                                      <p:cBhvr>
                                        <p:cTn id="38" dur="500" fill="hold"/>
                                        <p:tgtEl>
                                          <p:spTgt spid="156"/>
                                        </p:tgtEl>
                                        <p:attrNameLst>
                                          <p:attrName>ppt_w</p:attrName>
                                        </p:attrNameLst>
                                      </p:cBhvr>
                                      <p:tavLst>
                                        <p:tav tm="0">
                                          <p:val>
                                            <p:fltVal val="0"/>
                                          </p:val>
                                        </p:tav>
                                        <p:tav tm="100000">
                                          <p:val>
                                            <p:strVal val="#ppt_w"/>
                                          </p:val>
                                        </p:tav>
                                      </p:tavLst>
                                    </p:anim>
                                    <p:anim calcmode="lin" valueType="num">
                                      <p:cBhvr>
                                        <p:cTn id="39" dur="500" fill="hold"/>
                                        <p:tgtEl>
                                          <p:spTgt spid="156"/>
                                        </p:tgtEl>
                                        <p:attrNameLst>
                                          <p:attrName>ppt_h</p:attrName>
                                        </p:attrNameLst>
                                      </p:cBhvr>
                                      <p:tavLst>
                                        <p:tav tm="0">
                                          <p:val>
                                            <p:fltVal val="0"/>
                                          </p:val>
                                        </p:tav>
                                        <p:tav tm="100000">
                                          <p:val>
                                            <p:strVal val="#ppt_h"/>
                                          </p:val>
                                        </p:tav>
                                      </p:tavLst>
                                    </p:anim>
                                    <p:animEffect transition="in" filter="fade">
                                      <p:cBhvr>
                                        <p:cTn id="40" dur="500"/>
                                        <p:tgtEl>
                                          <p:spTgt spid="156"/>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157"/>
                                        </p:tgtEl>
                                        <p:attrNameLst>
                                          <p:attrName>style.visibility</p:attrName>
                                        </p:attrNameLst>
                                      </p:cBhvr>
                                      <p:to>
                                        <p:strVal val="visible"/>
                                      </p:to>
                                    </p:set>
                                    <p:anim calcmode="lin" valueType="num">
                                      <p:cBhvr>
                                        <p:cTn id="45" dur="500" fill="hold"/>
                                        <p:tgtEl>
                                          <p:spTgt spid="157"/>
                                        </p:tgtEl>
                                        <p:attrNameLst>
                                          <p:attrName>ppt_w</p:attrName>
                                        </p:attrNameLst>
                                      </p:cBhvr>
                                      <p:tavLst>
                                        <p:tav tm="0">
                                          <p:val>
                                            <p:fltVal val="0"/>
                                          </p:val>
                                        </p:tav>
                                        <p:tav tm="100000">
                                          <p:val>
                                            <p:strVal val="#ppt_w"/>
                                          </p:val>
                                        </p:tav>
                                      </p:tavLst>
                                    </p:anim>
                                    <p:anim calcmode="lin" valueType="num">
                                      <p:cBhvr>
                                        <p:cTn id="46" dur="500" fill="hold"/>
                                        <p:tgtEl>
                                          <p:spTgt spid="157"/>
                                        </p:tgtEl>
                                        <p:attrNameLst>
                                          <p:attrName>ppt_h</p:attrName>
                                        </p:attrNameLst>
                                      </p:cBhvr>
                                      <p:tavLst>
                                        <p:tav tm="0">
                                          <p:val>
                                            <p:fltVal val="0"/>
                                          </p:val>
                                        </p:tav>
                                        <p:tav tm="100000">
                                          <p:val>
                                            <p:strVal val="#ppt_h"/>
                                          </p:val>
                                        </p:tav>
                                      </p:tavLst>
                                    </p:anim>
                                    <p:animEffect transition="in" filter="fade">
                                      <p:cBhvr>
                                        <p:cTn id="47" dur="500"/>
                                        <p:tgtEl>
                                          <p:spTgt spid="157"/>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0" fill="hold" nodeType="clickEffect">
                                  <p:stCondLst>
                                    <p:cond delay="0"/>
                                  </p:stCondLst>
                                  <p:childTnLst>
                                    <p:set>
                                      <p:cBhvr>
                                        <p:cTn id="51" dur="1" fill="hold">
                                          <p:stCondLst>
                                            <p:cond delay="0"/>
                                          </p:stCondLst>
                                        </p:cTn>
                                        <p:tgtEl>
                                          <p:spTgt spid="159"/>
                                        </p:tgtEl>
                                        <p:attrNameLst>
                                          <p:attrName>style.visibility</p:attrName>
                                        </p:attrNameLst>
                                      </p:cBhvr>
                                      <p:to>
                                        <p:strVal val="visible"/>
                                      </p:to>
                                    </p:set>
                                    <p:anim calcmode="lin" valueType="num">
                                      <p:cBhvr>
                                        <p:cTn id="52" dur="500" fill="hold"/>
                                        <p:tgtEl>
                                          <p:spTgt spid="159"/>
                                        </p:tgtEl>
                                        <p:attrNameLst>
                                          <p:attrName>ppt_w</p:attrName>
                                        </p:attrNameLst>
                                      </p:cBhvr>
                                      <p:tavLst>
                                        <p:tav tm="0">
                                          <p:val>
                                            <p:fltVal val="0"/>
                                          </p:val>
                                        </p:tav>
                                        <p:tav tm="100000">
                                          <p:val>
                                            <p:strVal val="#ppt_w"/>
                                          </p:val>
                                        </p:tav>
                                      </p:tavLst>
                                    </p:anim>
                                    <p:anim calcmode="lin" valueType="num">
                                      <p:cBhvr>
                                        <p:cTn id="53" dur="500" fill="hold"/>
                                        <p:tgtEl>
                                          <p:spTgt spid="159"/>
                                        </p:tgtEl>
                                        <p:attrNameLst>
                                          <p:attrName>ppt_h</p:attrName>
                                        </p:attrNameLst>
                                      </p:cBhvr>
                                      <p:tavLst>
                                        <p:tav tm="0">
                                          <p:val>
                                            <p:fltVal val="0"/>
                                          </p:val>
                                        </p:tav>
                                        <p:tav tm="100000">
                                          <p:val>
                                            <p:strVal val="#ppt_h"/>
                                          </p:val>
                                        </p:tav>
                                      </p:tavLst>
                                    </p:anim>
                                    <p:animEffect transition="in" filter="fade">
                                      <p:cBhvr>
                                        <p:cTn id="54" dur="500"/>
                                        <p:tgtEl>
                                          <p:spTgt spid="159"/>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114"/>
                                        </p:tgtEl>
                                        <p:attrNameLst>
                                          <p:attrName>style.visibility</p:attrName>
                                        </p:attrNameLst>
                                      </p:cBhvr>
                                      <p:to>
                                        <p:strVal val="visible"/>
                                      </p:to>
                                    </p:set>
                                    <p:animEffect transition="in" filter="dissolve">
                                      <p:cBhvr>
                                        <p:cTn id="59" dur="500"/>
                                        <p:tgtEl>
                                          <p:spTgt spid="114"/>
                                        </p:tgtEl>
                                      </p:cBhvr>
                                    </p:animEffect>
                                  </p:childTnLst>
                                </p:cTn>
                              </p:par>
                            </p:childTnLst>
                          </p:cTn>
                        </p:par>
                      </p:childTnLst>
                    </p:cTn>
                  </p:par>
                  <p:par>
                    <p:cTn id="60" fill="hold">
                      <p:stCondLst>
                        <p:cond delay="indefinite"/>
                      </p:stCondLst>
                      <p:childTnLst>
                        <p:par>
                          <p:cTn id="61" fill="hold">
                            <p:stCondLst>
                              <p:cond delay="0"/>
                            </p:stCondLst>
                            <p:childTnLst>
                              <p:par>
                                <p:cTn id="62" presetID="53" presetClass="entr" presetSubtype="0" fill="hold" nodeType="clickEffect">
                                  <p:stCondLst>
                                    <p:cond delay="0"/>
                                  </p:stCondLst>
                                  <p:childTnLst>
                                    <p:set>
                                      <p:cBhvr>
                                        <p:cTn id="63" dur="1" fill="hold">
                                          <p:stCondLst>
                                            <p:cond delay="0"/>
                                          </p:stCondLst>
                                        </p:cTn>
                                        <p:tgtEl>
                                          <p:spTgt spid="160"/>
                                        </p:tgtEl>
                                        <p:attrNameLst>
                                          <p:attrName>style.visibility</p:attrName>
                                        </p:attrNameLst>
                                      </p:cBhvr>
                                      <p:to>
                                        <p:strVal val="visible"/>
                                      </p:to>
                                    </p:set>
                                    <p:anim calcmode="lin" valueType="num">
                                      <p:cBhvr>
                                        <p:cTn id="64" dur="500" fill="hold"/>
                                        <p:tgtEl>
                                          <p:spTgt spid="160"/>
                                        </p:tgtEl>
                                        <p:attrNameLst>
                                          <p:attrName>ppt_w</p:attrName>
                                        </p:attrNameLst>
                                      </p:cBhvr>
                                      <p:tavLst>
                                        <p:tav tm="0">
                                          <p:val>
                                            <p:fltVal val="0"/>
                                          </p:val>
                                        </p:tav>
                                        <p:tav tm="100000">
                                          <p:val>
                                            <p:strVal val="#ppt_w"/>
                                          </p:val>
                                        </p:tav>
                                      </p:tavLst>
                                    </p:anim>
                                    <p:anim calcmode="lin" valueType="num">
                                      <p:cBhvr>
                                        <p:cTn id="65" dur="500" fill="hold"/>
                                        <p:tgtEl>
                                          <p:spTgt spid="160"/>
                                        </p:tgtEl>
                                        <p:attrNameLst>
                                          <p:attrName>ppt_h</p:attrName>
                                        </p:attrNameLst>
                                      </p:cBhvr>
                                      <p:tavLst>
                                        <p:tav tm="0">
                                          <p:val>
                                            <p:fltVal val="0"/>
                                          </p:val>
                                        </p:tav>
                                        <p:tav tm="100000">
                                          <p:val>
                                            <p:strVal val="#ppt_h"/>
                                          </p:val>
                                        </p:tav>
                                      </p:tavLst>
                                    </p:anim>
                                    <p:animEffect transition="in" filter="fade">
                                      <p:cBhvr>
                                        <p:cTn id="66" dur="500"/>
                                        <p:tgtEl>
                                          <p:spTgt spid="160"/>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0" fill="hold" nodeType="clickEffect">
                                  <p:stCondLst>
                                    <p:cond delay="0"/>
                                  </p:stCondLst>
                                  <p:childTnLst>
                                    <p:set>
                                      <p:cBhvr>
                                        <p:cTn id="70" dur="1" fill="hold">
                                          <p:stCondLst>
                                            <p:cond delay="0"/>
                                          </p:stCondLst>
                                        </p:cTn>
                                        <p:tgtEl>
                                          <p:spTgt spid="161"/>
                                        </p:tgtEl>
                                        <p:attrNameLst>
                                          <p:attrName>style.visibility</p:attrName>
                                        </p:attrNameLst>
                                      </p:cBhvr>
                                      <p:to>
                                        <p:strVal val="visible"/>
                                      </p:to>
                                    </p:set>
                                    <p:anim calcmode="lin" valueType="num">
                                      <p:cBhvr>
                                        <p:cTn id="71" dur="500" fill="hold"/>
                                        <p:tgtEl>
                                          <p:spTgt spid="161"/>
                                        </p:tgtEl>
                                        <p:attrNameLst>
                                          <p:attrName>ppt_w</p:attrName>
                                        </p:attrNameLst>
                                      </p:cBhvr>
                                      <p:tavLst>
                                        <p:tav tm="0">
                                          <p:val>
                                            <p:fltVal val="0"/>
                                          </p:val>
                                        </p:tav>
                                        <p:tav tm="100000">
                                          <p:val>
                                            <p:strVal val="#ppt_w"/>
                                          </p:val>
                                        </p:tav>
                                      </p:tavLst>
                                    </p:anim>
                                    <p:anim calcmode="lin" valueType="num">
                                      <p:cBhvr>
                                        <p:cTn id="72" dur="500" fill="hold"/>
                                        <p:tgtEl>
                                          <p:spTgt spid="161"/>
                                        </p:tgtEl>
                                        <p:attrNameLst>
                                          <p:attrName>ppt_h</p:attrName>
                                        </p:attrNameLst>
                                      </p:cBhvr>
                                      <p:tavLst>
                                        <p:tav tm="0">
                                          <p:val>
                                            <p:fltVal val="0"/>
                                          </p:val>
                                        </p:tav>
                                        <p:tav tm="100000">
                                          <p:val>
                                            <p:strVal val="#ppt_h"/>
                                          </p:val>
                                        </p:tav>
                                      </p:tavLst>
                                    </p:anim>
                                    <p:animEffect transition="in" filter="fade">
                                      <p:cBhvr>
                                        <p:cTn id="73" dur="500"/>
                                        <p:tgtEl>
                                          <p:spTgt spid="161"/>
                                        </p:tgtEl>
                                      </p:cBhvr>
                                    </p:animEffect>
                                  </p:childTnLst>
                                </p:cTn>
                              </p:par>
                            </p:childTnLst>
                          </p:cTn>
                        </p:par>
                      </p:childTnLst>
                    </p:cTn>
                  </p:par>
                  <p:par>
                    <p:cTn id="74" fill="hold">
                      <p:stCondLst>
                        <p:cond delay="indefinite"/>
                      </p:stCondLst>
                      <p:childTnLst>
                        <p:par>
                          <p:cTn id="75" fill="hold">
                            <p:stCondLst>
                              <p:cond delay="0"/>
                            </p:stCondLst>
                            <p:childTnLst>
                              <p:par>
                                <p:cTn id="76" presetID="53" presetClass="entr" presetSubtype="0" fill="hold" nodeType="clickEffect">
                                  <p:stCondLst>
                                    <p:cond delay="0"/>
                                  </p:stCondLst>
                                  <p:childTnLst>
                                    <p:set>
                                      <p:cBhvr>
                                        <p:cTn id="77" dur="1" fill="hold">
                                          <p:stCondLst>
                                            <p:cond delay="0"/>
                                          </p:stCondLst>
                                        </p:cTn>
                                        <p:tgtEl>
                                          <p:spTgt spid="162"/>
                                        </p:tgtEl>
                                        <p:attrNameLst>
                                          <p:attrName>style.visibility</p:attrName>
                                        </p:attrNameLst>
                                      </p:cBhvr>
                                      <p:to>
                                        <p:strVal val="visible"/>
                                      </p:to>
                                    </p:set>
                                    <p:anim calcmode="lin" valueType="num">
                                      <p:cBhvr>
                                        <p:cTn id="78" dur="500" fill="hold"/>
                                        <p:tgtEl>
                                          <p:spTgt spid="162"/>
                                        </p:tgtEl>
                                        <p:attrNameLst>
                                          <p:attrName>ppt_w</p:attrName>
                                        </p:attrNameLst>
                                      </p:cBhvr>
                                      <p:tavLst>
                                        <p:tav tm="0">
                                          <p:val>
                                            <p:fltVal val="0"/>
                                          </p:val>
                                        </p:tav>
                                        <p:tav tm="100000">
                                          <p:val>
                                            <p:strVal val="#ppt_w"/>
                                          </p:val>
                                        </p:tav>
                                      </p:tavLst>
                                    </p:anim>
                                    <p:anim calcmode="lin" valueType="num">
                                      <p:cBhvr>
                                        <p:cTn id="79" dur="500" fill="hold"/>
                                        <p:tgtEl>
                                          <p:spTgt spid="162"/>
                                        </p:tgtEl>
                                        <p:attrNameLst>
                                          <p:attrName>ppt_h</p:attrName>
                                        </p:attrNameLst>
                                      </p:cBhvr>
                                      <p:tavLst>
                                        <p:tav tm="0">
                                          <p:val>
                                            <p:fltVal val="0"/>
                                          </p:val>
                                        </p:tav>
                                        <p:tav tm="100000">
                                          <p:val>
                                            <p:strVal val="#ppt_h"/>
                                          </p:val>
                                        </p:tav>
                                      </p:tavLst>
                                    </p:anim>
                                    <p:animEffect transition="in" filter="fade">
                                      <p:cBhvr>
                                        <p:cTn id="80" dur="500"/>
                                        <p:tgtEl>
                                          <p:spTgt spid="1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dirty="0" smtClean="0"/>
              <a:t>Architecture (</a:t>
            </a:r>
            <a:r>
              <a:rPr lang="en-US" sz="2400" b="1" dirty="0" smtClean="0"/>
              <a:t>Wrapper</a:t>
            </a:r>
            <a:r>
              <a:rPr lang="en-US" dirty="0" smtClean="0"/>
              <a:t>)</a:t>
            </a:r>
            <a:endParaRPr lang="en-GB" dirty="0" smtClean="0"/>
          </a:p>
        </p:txBody>
      </p:sp>
      <p:grpSp>
        <p:nvGrpSpPr>
          <p:cNvPr id="47" name="Group 46"/>
          <p:cNvGrpSpPr/>
          <p:nvPr/>
        </p:nvGrpSpPr>
        <p:grpSpPr>
          <a:xfrm>
            <a:off x="3278909" y="1283853"/>
            <a:ext cx="2890981" cy="2715492"/>
            <a:chOff x="4091709" y="1865744"/>
            <a:chExt cx="2890981" cy="2715492"/>
          </a:xfrm>
        </p:grpSpPr>
        <p:sp>
          <p:nvSpPr>
            <p:cNvPr id="4" name="Oval 3"/>
            <p:cNvSpPr/>
            <p:nvPr/>
          </p:nvSpPr>
          <p:spPr bwMode="auto">
            <a:xfrm>
              <a:off x="4091709" y="1865744"/>
              <a:ext cx="2890981" cy="2715492"/>
            </a:xfrm>
            <a:prstGeom prst="ellipse">
              <a:avLst/>
            </a:prstGeom>
            <a:solidFill>
              <a:schemeClr val="accent1">
                <a:lumMod val="75000"/>
                <a:alpha val="35000"/>
              </a:schemeClr>
            </a:solidFill>
            <a:ln w="25400" cap="flat" cmpd="sng" algn="ctr">
              <a:solidFill>
                <a:schemeClr val="tx1"/>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pitchFamily="34" charset="0"/>
              </a:endParaRPr>
            </a:p>
          </p:txBody>
        </p:sp>
        <p:grpSp>
          <p:nvGrpSpPr>
            <p:cNvPr id="11" name="Group 10"/>
            <p:cNvGrpSpPr/>
            <p:nvPr/>
          </p:nvGrpSpPr>
          <p:grpSpPr>
            <a:xfrm>
              <a:off x="4403436" y="2445327"/>
              <a:ext cx="1295400" cy="762000"/>
              <a:chOff x="1447800" y="2362200"/>
              <a:chExt cx="1295400" cy="762000"/>
            </a:xfrm>
          </p:grpSpPr>
          <p:sp>
            <p:nvSpPr>
              <p:cNvPr id="6" name="Flowchart: Process 5"/>
              <p:cNvSpPr/>
              <p:nvPr/>
            </p:nvSpPr>
            <p:spPr>
              <a:xfrm>
                <a:off x="1447800" y="2362200"/>
                <a:ext cx="1295400" cy="762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p>
            </p:txBody>
          </p:sp>
          <p:sp>
            <p:nvSpPr>
              <p:cNvPr id="7" name="TextBox 6"/>
              <p:cNvSpPr txBox="1"/>
              <p:nvPr/>
            </p:nvSpPr>
            <p:spPr>
              <a:xfrm>
                <a:off x="1524419" y="2432445"/>
                <a:ext cx="1069524" cy="523220"/>
              </a:xfrm>
              <a:prstGeom prst="rect">
                <a:avLst/>
              </a:prstGeom>
              <a:noFill/>
            </p:spPr>
            <p:txBody>
              <a:bodyPr wrap="none" rtlCol="0">
                <a:spAutoFit/>
              </a:bodyPr>
              <a:lstStyle/>
              <a:p>
                <a:r>
                  <a:rPr lang="en-US" sz="1400" b="0" dirty="0" smtClean="0"/>
                  <a:t>Metadata </a:t>
                </a:r>
              </a:p>
              <a:p>
                <a:r>
                  <a:rPr lang="en-US" sz="1400" b="0" dirty="0" smtClean="0"/>
                  <a:t>component</a:t>
                </a:r>
                <a:endParaRPr lang="en-US" sz="1400" b="0" dirty="0"/>
              </a:p>
            </p:txBody>
          </p:sp>
        </p:grpSp>
        <p:grpSp>
          <p:nvGrpSpPr>
            <p:cNvPr id="10" name="Group 9"/>
            <p:cNvGrpSpPr/>
            <p:nvPr/>
          </p:nvGrpSpPr>
          <p:grpSpPr>
            <a:xfrm>
              <a:off x="4472709" y="3281189"/>
              <a:ext cx="1295400" cy="762000"/>
              <a:chOff x="1600200" y="3235008"/>
              <a:chExt cx="1295400" cy="762000"/>
            </a:xfrm>
          </p:grpSpPr>
          <p:sp>
            <p:nvSpPr>
              <p:cNvPr id="8" name="Flowchart: Process 7"/>
              <p:cNvSpPr/>
              <p:nvPr/>
            </p:nvSpPr>
            <p:spPr>
              <a:xfrm>
                <a:off x="1600200" y="3235008"/>
                <a:ext cx="1295400" cy="762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p>
            </p:txBody>
          </p:sp>
          <p:sp>
            <p:nvSpPr>
              <p:cNvPr id="9" name="TextBox 8"/>
              <p:cNvSpPr txBox="1"/>
              <p:nvPr/>
            </p:nvSpPr>
            <p:spPr>
              <a:xfrm>
                <a:off x="1680176" y="3332961"/>
                <a:ext cx="1140056" cy="523220"/>
              </a:xfrm>
              <a:prstGeom prst="rect">
                <a:avLst/>
              </a:prstGeom>
              <a:noFill/>
            </p:spPr>
            <p:txBody>
              <a:bodyPr wrap="none" rtlCol="0">
                <a:spAutoFit/>
              </a:bodyPr>
              <a:lstStyle/>
              <a:p>
                <a:r>
                  <a:rPr lang="en-US" sz="1400" b="0" dirty="0" smtClean="0"/>
                  <a:t>Provenance</a:t>
                </a:r>
                <a:endParaRPr lang="en-US" sz="1400" b="0" dirty="0" smtClean="0"/>
              </a:p>
              <a:p>
                <a:r>
                  <a:rPr lang="en-US" sz="1400" b="0" dirty="0" smtClean="0"/>
                  <a:t>component</a:t>
                </a:r>
                <a:endParaRPr lang="en-US" sz="1400" b="0" dirty="0"/>
              </a:p>
            </p:txBody>
          </p:sp>
        </p:grpSp>
        <p:grpSp>
          <p:nvGrpSpPr>
            <p:cNvPr id="12" name="Group 11"/>
            <p:cNvGrpSpPr/>
            <p:nvPr/>
          </p:nvGrpSpPr>
          <p:grpSpPr>
            <a:xfrm>
              <a:off x="5562600" y="2708562"/>
              <a:ext cx="1295400" cy="762000"/>
              <a:chOff x="1447800" y="2362200"/>
              <a:chExt cx="1295400" cy="762000"/>
            </a:xfrm>
          </p:grpSpPr>
          <p:sp>
            <p:nvSpPr>
              <p:cNvPr id="13" name="Flowchart: Process 12"/>
              <p:cNvSpPr/>
              <p:nvPr/>
            </p:nvSpPr>
            <p:spPr>
              <a:xfrm>
                <a:off x="1447800" y="2362200"/>
                <a:ext cx="1295400" cy="762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p>
            </p:txBody>
          </p:sp>
          <p:sp>
            <p:nvSpPr>
              <p:cNvPr id="14" name="TextBox 13"/>
              <p:cNvSpPr txBox="1"/>
              <p:nvPr/>
            </p:nvSpPr>
            <p:spPr>
              <a:xfrm>
                <a:off x="1505264" y="2570990"/>
                <a:ext cx="931665" cy="307777"/>
              </a:xfrm>
              <a:prstGeom prst="rect">
                <a:avLst/>
              </a:prstGeom>
              <a:noFill/>
            </p:spPr>
            <p:txBody>
              <a:bodyPr wrap="none" rtlCol="0">
                <a:spAutoFit/>
              </a:bodyPr>
              <a:lstStyle/>
              <a:p>
                <a:r>
                  <a:rPr lang="en-US" sz="1400" b="0" dirty="0" smtClean="0"/>
                  <a:t>Service 1</a:t>
                </a:r>
                <a:endParaRPr lang="en-US" sz="1400" b="0" dirty="0"/>
              </a:p>
            </p:txBody>
          </p:sp>
        </p:grpSp>
        <p:sp>
          <p:nvSpPr>
            <p:cNvPr id="16" name="TextBox 15"/>
            <p:cNvSpPr txBox="1"/>
            <p:nvPr/>
          </p:nvSpPr>
          <p:spPr>
            <a:xfrm>
              <a:off x="5171594" y="1884218"/>
              <a:ext cx="748923" cy="230832"/>
            </a:xfrm>
            <a:prstGeom prst="rect">
              <a:avLst/>
            </a:prstGeom>
            <a:noFill/>
          </p:spPr>
          <p:txBody>
            <a:bodyPr wrap="none" rtlCol="0">
              <a:spAutoFit/>
            </a:bodyPr>
            <a:lstStyle/>
            <a:p>
              <a:r>
                <a:rPr lang="en-US" dirty="0" smtClean="0"/>
                <a:t>Wrapper 1</a:t>
              </a:r>
              <a:endParaRPr lang="en-US" dirty="0"/>
            </a:p>
          </p:txBody>
        </p:sp>
      </p:grpSp>
      <p:grpSp>
        <p:nvGrpSpPr>
          <p:cNvPr id="48" name="Group 47"/>
          <p:cNvGrpSpPr/>
          <p:nvPr/>
        </p:nvGrpSpPr>
        <p:grpSpPr>
          <a:xfrm>
            <a:off x="3726901" y="3459020"/>
            <a:ext cx="2890981" cy="2715492"/>
            <a:chOff x="4091709" y="1865744"/>
            <a:chExt cx="2890981" cy="2715492"/>
          </a:xfrm>
        </p:grpSpPr>
        <p:sp>
          <p:nvSpPr>
            <p:cNvPr id="49" name="Oval 48"/>
            <p:cNvSpPr/>
            <p:nvPr/>
          </p:nvSpPr>
          <p:spPr bwMode="auto">
            <a:xfrm>
              <a:off x="4091709" y="1865744"/>
              <a:ext cx="2890981" cy="2715492"/>
            </a:xfrm>
            <a:prstGeom prst="ellipse">
              <a:avLst/>
            </a:prstGeom>
            <a:solidFill>
              <a:schemeClr val="accent1">
                <a:lumMod val="75000"/>
                <a:alpha val="35000"/>
              </a:schemeClr>
            </a:solidFill>
            <a:ln w="25400" cap="flat" cmpd="sng" algn="ctr">
              <a:solidFill>
                <a:schemeClr val="tx1"/>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pitchFamily="34" charset="0"/>
              </a:endParaRPr>
            </a:p>
          </p:txBody>
        </p:sp>
        <p:grpSp>
          <p:nvGrpSpPr>
            <p:cNvPr id="50" name="Group 10"/>
            <p:cNvGrpSpPr/>
            <p:nvPr/>
          </p:nvGrpSpPr>
          <p:grpSpPr>
            <a:xfrm>
              <a:off x="4403436" y="2445327"/>
              <a:ext cx="1295400" cy="762000"/>
              <a:chOff x="1447800" y="2362200"/>
              <a:chExt cx="1295400" cy="762000"/>
            </a:xfrm>
          </p:grpSpPr>
          <p:sp>
            <p:nvSpPr>
              <p:cNvPr id="58" name="Flowchart: Process 5"/>
              <p:cNvSpPr/>
              <p:nvPr/>
            </p:nvSpPr>
            <p:spPr>
              <a:xfrm>
                <a:off x="1447800" y="2362200"/>
                <a:ext cx="1295400" cy="762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p>
            </p:txBody>
          </p:sp>
          <p:sp>
            <p:nvSpPr>
              <p:cNvPr id="59" name="TextBox 6"/>
              <p:cNvSpPr txBox="1"/>
              <p:nvPr/>
            </p:nvSpPr>
            <p:spPr>
              <a:xfrm>
                <a:off x="1524419" y="2432445"/>
                <a:ext cx="1069524" cy="523220"/>
              </a:xfrm>
              <a:prstGeom prst="rect">
                <a:avLst/>
              </a:prstGeom>
              <a:noFill/>
            </p:spPr>
            <p:txBody>
              <a:bodyPr wrap="none" rtlCol="0">
                <a:spAutoFit/>
              </a:bodyPr>
              <a:lstStyle/>
              <a:p>
                <a:r>
                  <a:rPr lang="en-US" sz="1400" b="0" dirty="0" smtClean="0"/>
                  <a:t>Metadata </a:t>
                </a:r>
              </a:p>
              <a:p>
                <a:r>
                  <a:rPr lang="en-US" sz="1400" b="0" dirty="0" smtClean="0"/>
                  <a:t>component</a:t>
                </a:r>
                <a:endParaRPr lang="en-US" sz="1400" b="0" dirty="0"/>
              </a:p>
            </p:txBody>
          </p:sp>
        </p:grpSp>
        <p:grpSp>
          <p:nvGrpSpPr>
            <p:cNvPr id="51" name="Group 9"/>
            <p:cNvGrpSpPr/>
            <p:nvPr/>
          </p:nvGrpSpPr>
          <p:grpSpPr>
            <a:xfrm>
              <a:off x="4472709" y="3281189"/>
              <a:ext cx="1295400" cy="762000"/>
              <a:chOff x="1600200" y="3235008"/>
              <a:chExt cx="1295400" cy="762000"/>
            </a:xfrm>
          </p:grpSpPr>
          <p:sp>
            <p:nvSpPr>
              <p:cNvPr id="56" name="Flowchart: Process 55"/>
              <p:cNvSpPr/>
              <p:nvPr/>
            </p:nvSpPr>
            <p:spPr>
              <a:xfrm>
                <a:off x="1600200" y="3235008"/>
                <a:ext cx="1295400" cy="762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p>
            </p:txBody>
          </p:sp>
          <p:sp>
            <p:nvSpPr>
              <p:cNvPr id="57" name="TextBox 56"/>
              <p:cNvSpPr txBox="1"/>
              <p:nvPr/>
            </p:nvSpPr>
            <p:spPr>
              <a:xfrm>
                <a:off x="1680176" y="3332961"/>
                <a:ext cx="1140056" cy="523220"/>
              </a:xfrm>
              <a:prstGeom prst="rect">
                <a:avLst/>
              </a:prstGeom>
              <a:noFill/>
            </p:spPr>
            <p:txBody>
              <a:bodyPr wrap="none" rtlCol="0">
                <a:spAutoFit/>
              </a:bodyPr>
              <a:lstStyle/>
              <a:p>
                <a:r>
                  <a:rPr lang="en-US" sz="1400" b="0" dirty="0" smtClean="0"/>
                  <a:t>Provenance</a:t>
                </a:r>
                <a:endParaRPr lang="en-US" sz="1400" b="0" dirty="0" smtClean="0"/>
              </a:p>
              <a:p>
                <a:r>
                  <a:rPr lang="en-US" sz="1400" b="0" dirty="0" smtClean="0"/>
                  <a:t>component</a:t>
                </a:r>
                <a:endParaRPr lang="en-US" sz="1400" b="0" dirty="0"/>
              </a:p>
            </p:txBody>
          </p:sp>
        </p:grpSp>
        <p:grpSp>
          <p:nvGrpSpPr>
            <p:cNvPr id="52" name="Group 11"/>
            <p:cNvGrpSpPr/>
            <p:nvPr/>
          </p:nvGrpSpPr>
          <p:grpSpPr>
            <a:xfrm>
              <a:off x="5562600" y="2708562"/>
              <a:ext cx="1295400" cy="762000"/>
              <a:chOff x="1447800" y="2362200"/>
              <a:chExt cx="1295400" cy="762000"/>
            </a:xfrm>
          </p:grpSpPr>
          <p:sp>
            <p:nvSpPr>
              <p:cNvPr id="54" name="Flowchart: Process 53"/>
              <p:cNvSpPr/>
              <p:nvPr/>
            </p:nvSpPr>
            <p:spPr>
              <a:xfrm>
                <a:off x="1447800" y="2362200"/>
                <a:ext cx="1295400" cy="762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p>
            </p:txBody>
          </p:sp>
          <p:sp>
            <p:nvSpPr>
              <p:cNvPr id="55" name="TextBox 54"/>
              <p:cNvSpPr txBox="1"/>
              <p:nvPr/>
            </p:nvSpPr>
            <p:spPr>
              <a:xfrm>
                <a:off x="1505264" y="2570990"/>
                <a:ext cx="931665" cy="307777"/>
              </a:xfrm>
              <a:prstGeom prst="rect">
                <a:avLst/>
              </a:prstGeom>
              <a:noFill/>
            </p:spPr>
            <p:txBody>
              <a:bodyPr wrap="none" rtlCol="0">
                <a:spAutoFit/>
              </a:bodyPr>
              <a:lstStyle/>
              <a:p>
                <a:r>
                  <a:rPr lang="en-US" sz="1400" b="0" dirty="0" smtClean="0"/>
                  <a:t>Service 3</a:t>
                </a:r>
                <a:endParaRPr lang="en-US" sz="1400" b="0" dirty="0"/>
              </a:p>
            </p:txBody>
          </p:sp>
        </p:grpSp>
        <p:sp>
          <p:nvSpPr>
            <p:cNvPr id="53" name="TextBox 52"/>
            <p:cNvSpPr txBox="1"/>
            <p:nvPr/>
          </p:nvSpPr>
          <p:spPr>
            <a:xfrm>
              <a:off x="5171594" y="1884218"/>
              <a:ext cx="748923" cy="230832"/>
            </a:xfrm>
            <a:prstGeom prst="rect">
              <a:avLst/>
            </a:prstGeom>
            <a:noFill/>
          </p:spPr>
          <p:txBody>
            <a:bodyPr wrap="none" rtlCol="0">
              <a:spAutoFit/>
            </a:bodyPr>
            <a:lstStyle/>
            <a:p>
              <a:r>
                <a:rPr lang="en-US" dirty="0" smtClean="0"/>
                <a:t>Wrapper 3</a:t>
              </a:r>
              <a:endParaRPr lang="en-US" dirty="0"/>
            </a:p>
          </p:txBody>
        </p:sp>
      </p:grpSp>
      <p:grpSp>
        <p:nvGrpSpPr>
          <p:cNvPr id="60" name="Group 59"/>
          <p:cNvGrpSpPr/>
          <p:nvPr/>
        </p:nvGrpSpPr>
        <p:grpSpPr>
          <a:xfrm>
            <a:off x="5200073" y="1237671"/>
            <a:ext cx="2890981" cy="2715492"/>
            <a:chOff x="4091709" y="1865744"/>
            <a:chExt cx="2890981" cy="2715492"/>
          </a:xfrm>
        </p:grpSpPr>
        <p:sp>
          <p:nvSpPr>
            <p:cNvPr id="61" name="Oval 60"/>
            <p:cNvSpPr/>
            <p:nvPr/>
          </p:nvSpPr>
          <p:spPr bwMode="auto">
            <a:xfrm>
              <a:off x="4091709" y="1865744"/>
              <a:ext cx="2890981" cy="2715492"/>
            </a:xfrm>
            <a:prstGeom prst="ellipse">
              <a:avLst/>
            </a:prstGeom>
            <a:solidFill>
              <a:schemeClr val="accent1">
                <a:lumMod val="75000"/>
                <a:alpha val="35000"/>
              </a:schemeClr>
            </a:solidFill>
            <a:ln w="25400" cap="flat" cmpd="sng" algn="ctr">
              <a:solidFill>
                <a:schemeClr val="tx1"/>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900" b="1" i="0" u="none" strike="noStrike" cap="none" normalizeH="0" baseline="0" smtClean="0">
                <a:ln>
                  <a:noFill/>
                </a:ln>
                <a:solidFill>
                  <a:srgbClr val="000000"/>
                </a:solidFill>
                <a:effectLst/>
                <a:latin typeface="Arial" pitchFamily="34" charset="0"/>
              </a:endParaRPr>
            </a:p>
          </p:txBody>
        </p:sp>
        <p:grpSp>
          <p:nvGrpSpPr>
            <p:cNvPr id="62" name="Group 10"/>
            <p:cNvGrpSpPr/>
            <p:nvPr/>
          </p:nvGrpSpPr>
          <p:grpSpPr>
            <a:xfrm>
              <a:off x="4403436" y="2445327"/>
              <a:ext cx="1295400" cy="762000"/>
              <a:chOff x="1447800" y="2362200"/>
              <a:chExt cx="1295400" cy="762000"/>
            </a:xfrm>
          </p:grpSpPr>
          <p:sp>
            <p:nvSpPr>
              <p:cNvPr id="70" name="Flowchart: Process 5"/>
              <p:cNvSpPr/>
              <p:nvPr/>
            </p:nvSpPr>
            <p:spPr>
              <a:xfrm>
                <a:off x="1447800" y="2362200"/>
                <a:ext cx="1295400" cy="762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p>
            </p:txBody>
          </p:sp>
          <p:sp>
            <p:nvSpPr>
              <p:cNvPr id="71" name="TextBox 6"/>
              <p:cNvSpPr txBox="1"/>
              <p:nvPr/>
            </p:nvSpPr>
            <p:spPr>
              <a:xfrm>
                <a:off x="1524419" y="2432445"/>
                <a:ext cx="1069524" cy="523220"/>
              </a:xfrm>
              <a:prstGeom prst="rect">
                <a:avLst/>
              </a:prstGeom>
              <a:noFill/>
            </p:spPr>
            <p:txBody>
              <a:bodyPr wrap="none" rtlCol="0">
                <a:spAutoFit/>
              </a:bodyPr>
              <a:lstStyle/>
              <a:p>
                <a:r>
                  <a:rPr lang="en-US" sz="1400" b="0" dirty="0" smtClean="0"/>
                  <a:t>Metadata </a:t>
                </a:r>
              </a:p>
              <a:p>
                <a:r>
                  <a:rPr lang="en-US" sz="1400" b="0" dirty="0" smtClean="0"/>
                  <a:t>component</a:t>
                </a:r>
                <a:endParaRPr lang="en-US" sz="1400" b="0" dirty="0"/>
              </a:p>
            </p:txBody>
          </p:sp>
        </p:grpSp>
        <p:grpSp>
          <p:nvGrpSpPr>
            <p:cNvPr id="63" name="Group 9"/>
            <p:cNvGrpSpPr/>
            <p:nvPr/>
          </p:nvGrpSpPr>
          <p:grpSpPr>
            <a:xfrm>
              <a:off x="4472709" y="3281189"/>
              <a:ext cx="1295400" cy="762000"/>
              <a:chOff x="1600200" y="3235008"/>
              <a:chExt cx="1295400" cy="762000"/>
            </a:xfrm>
          </p:grpSpPr>
          <p:sp>
            <p:nvSpPr>
              <p:cNvPr id="68" name="Flowchart: Process 67"/>
              <p:cNvSpPr/>
              <p:nvPr/>
            </p:nvSpPr>
            <p:spPr>
              <a:xfrm>
                <a:off x="1600200" y="3235008"/>
                <a:ext cx="1295400" cy="762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p>
            </p:txBody>
          </p:sp>
          <p:sp>
            <p:nvSpPr>
              <p:cNvPr id="69" name="TextBox 68"/>
              <p:cNvSpPr txBox="1"/>
              <p:nvPr/>
            </p:nvSpPr>
            <p:spPr>
              <a:xfrm>
                <a:off x="1680176" y="3332961"/>
                <a:ext cx="1140056" cy="523220"/>
              </a:xfrm>
              <a:prstGeom prst="rect">
                <a:avLst/>
              </a:prstGeom>
              <a:noFill/>
            </p:spPr>
            <p:txBody>
              <a:bodyPr wrap="none" rtlCol="0">
                <a:spAutoFit/>
              </a:bodyPr>
              <a:lstStyle/>
              <a:p>
                <a:r>
                  <a:rPr lang="en-US" sz="1400" b="0" dirty="0" smtClean="0"/>
                  <a:t>Provenance</a:t>
                </a:r>
                <a:endParaRPr lang="en-US" sz="1400" b="0" dirty="0" smtClean="0"/>
              </a:p>
              <a:p>
                <a:r>
                  <a:rPr lang="en-US" sz="1400" b="0" dirty="0" smtClean="0"/>
                  <a:t>component</a:t>
                </a:r>
                <a:endParaRPr lang="en-US" sz="1400" b="0" dirty="0"/>
              </a:p>
            </p:txBody>
          </p:sp>
        </p:grpSp>
        <p:grpSp>
          <p:nvGrpSpPr>
            <p:cNvPr id="64" name="Group 11"/>
            <p:cNvGrpSpPr/>
            <p:nvPr/>
          </p:nvGrpSpPr>
          <p:grpSpPr>
            <a:xfrm>
              <a:off x="5562600" y="2708562"/>
              <a:ext cx="1295400" cy="762000"/>
              <a:chOff x="1447800" y="2362200"/>
              <a:chExt cx="1295400" cy="762000"/>
            </a:xfrm>
          </p:grpSpPr>
          <p:sp>
            <p:nvSpPr>
              <p:cNvPr id="66" name="Flowchart: Process 65"/>
              <p:cNvSpPr/>
              <p:nvPr/>
            </p:nvSpPr>
            <p:spPr>
              <a:xfrm>
                <a:off x="1447800" y="2362200"/>
                <a:ext cx="1295400" cy="762000"/>
              </a:xfrm>
              <a:prstGeom prst="flowChart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a:p>
            </p:txBody>
          </p:sp>
          <p:sp>
            <p:nvSpPr>
              <p:cNvPr id="67" name="TextBox 66"/>
              <p:cNvSpPr txBox="1"/>
              <p:nvPr/>
            </p:nvSpPr>
            <p:spPr>
              <a:xfrm>
                <a:off x="1505264" y="2570990"/>
                <a:ext cx="931665" cy="307777"/>
              </a:xfrm>
              <a:prstGeom prst="rect">
                <a:avLst/>
              </a:prstGeom>
              <a:noFill/>
            </p:spPr>
            <p:txBody>
              <a:bodyPr wrap="none" rtlCol="0">
                <a:spAutoFit/>
              </a:bodyPr>
              <a:lstStyle/>
              <a:p>
                <a:r>
                  <a:rPr lang="en-US" sz="1400" b="0" dirty="0" smtClean="0"/>
                  <a:t>Service 2</a:t>
                </a:r>
                <a:endParaRPr lang="en-US" sz="1400" b="0" dirty="0"/>
              </a:p>
            </p:txBody>
          </p:sp>
        </p:grpSp>
        <p:sp>
          <p:nvSpPr>
            <p:cNvPr id="65" name="TextBox 64"/>
            <p:cNvSpPr txBox="1"/>
            <p:nvPr/>
          </p:nvSpPr>
          <p:spPr>
            <a:xfrm>
              <a:off x="5171594" y="1884218"/>
              <a:ext cx="748923" cy="230832"/>
            </a:xfrm>
            <a:prstGeom prst="rect">
              <a:avLst/>
            </a:prstGeom>
            <a:noFill/>
          </p:spPr>
          <p:txBody>
            <a:bodyPr wrap="none" rtlCol="0">
              <a:spAutoFit/>
            </a:bodyPr>
            <a:lstStyle/>
            <a:p>
              <a:r>
                <a:rPr lang="en-US" dirty="0" smtClean="0"/>
                <a:t>Wrapper 2</a:t>
              </a:r>
              <a:endParaRPr lang="en-US" dirty="0"/>
            </a:p>
          </p:txBody>
        </p:sp>
      </p:grpSp>
      <p:cxnSp>
        <p:nvCxnSpPr>
          <p:cNvPr id="75" name="Curved Connector 74"/>
          <p:cNvCxnSpPr/>
          <p:nvPr/>
        </p:nvCxnSpPr>
        <p:spPr bwMode="auto">
          <a:xfrm>
            <a:off x="1874982" y="1856509"/>
            <a:ext cx="3223491" cy="923636"/>
          </a:xfrm>
          <a:prstGeom prst="curvedConnector3">
            <a:avLst>
              <a:gd name="adj1" fmla="val 71204"/>
            </a:avLst>
          </a:prstGeom>
          <a:noFill/>
          <a:ln w="28575" cap="flat" cmpd="sng" algn="ctr">
            <a:solidFill>
              <a:schemeClr val="tx1"/>
            </a:solidFill>
            <a:prstDash val="solid"/>
            <a:round/>
            <a:headEnd type="none" w="med" len="med"/>
            <a:tailEnd type="arrow"/>
          </a:ln>
          <a:effectLst/>
        </p:spPr>
      </p:cxnSp>
      <p:sp>
        <p:nvSpPr>
          <p:cNvPr id="85" name="Rectangle 84"/>
          <p:cNvSpPr/>
          <p:nvPr/>
        </p:nvSpPr>
        <p:spPr bwMode="auto">
          <a:xfrm>
            <a:off x="840509" y="1551709"/>
            <a:ext cx="1043709" cy="914400"/>
          </a:xfrm>
          <a:prstGeom prst="rect">
            <a:avLst/>
          </a:prstGeom>
          <a:noFill/>
          <a:ln w="25400" cap="flat" cmpd="sng" algn="ctr">
            <a:solidFill>
              <a:schemeClr val="accent1"/>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34" charset="0"/>
              </a:rPr>
              <a:t>Client</a:t>
            </a:r>
            <a:endParaRPr kumimoji="0" lang="en-US" sz="1600" b="1" i="0" u="none" strike="noStrike" cap="none" normalizeH="0" baseline="0" dirty="0" smtClean="0">
              <a:ln>
                <a:noFill/>
              </a:ln>
              <a:solidFill>
                <a:srgbClr val="000000"/>
              </a:solidFill>
              <a:effectLst/>
              <a:latin typeface="Arial" pitchFamily="34" charset="0"/>
            </a:endParaRPr>
          </a:p>
        </p:txBody>
      </p:sp>
      <p:sp>
        <p:nvSpPr>
          <p:cNvPr id="90" name="TextBox 89"/>
          <p:cNvSpPr txBox="1"/>
          <p:nvPr/>
        </p:nvSpPr>
        <p:spPr>
          <a:xfrm>
            <a:off x="375650" y="2900219"/>
            <a:ext cx="2552302" cy="276999"/>
          </a:xfrm>
          <a:prstGeom prst="rect">
            <a:avLst/>
          </a:prstGeom>
          <a:noFill/>
        </p:spPr>
        <p:txBody>
          <a:bodyPr wrap="none" rtlCol="0">
            <a:spAutoFit/>
          </a:bodyPr>
          <a:lstStyle/>
          <a:p>
            <a:r>
              <a:rPr lang="en-US" sz="1200" dirty="0" smtClean="0"/>
              <a:t>Client invokes wrapper interface</a:t>
            </a:r>
            <a:endParaRPr lang="en-US" sz="1200" dirty="0"/>
          </a:p>
        </p:txBody>
      </p:sp>
      <p:sp>
        <p:nvSpPr>
          <p:cNvPr id="91" name="TextBox 90"/>
          <p:cNvSpPr txBox="1"/>
          <p:nvPr/>
        </p:nvSpPr>
        <p:spPr>
          <a:xfrm>
            <a:off x="2870610" y="6281918"/>
            <a:ext cx="4891083" cy="276999"/>
          </a:xfrm>
          <a:prstGeom prst="rect">
            <a:avLst/>
          </a:prstGeom>
          <a:noFill/>
        </p:spPr>
        <p:txBody>
          <a:bodyPr wrap="none" rtlCol="0">
            <a:spAutoFit/>
          </a:bodyPr>
          <a:lstStyle/>
          <a:p>
            <a:r>
              <a:rPr lang="en-US" sz="1200" dirty="0" smtClean="0"/>
              <a:t>Each wrapper will contain metadata and provenance component</a:t>
            </a:r>
            <a:endParaRPr lang="en-US" sz="1200"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dissolve">
                                      <p:cBhvr>
                                        <p:cTn id="7" dur="500"/>
                                        <p:tgtEl>
                                          <p:spTgt spid="60"/>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Effect transition="in" filter="dissolve">
                                      <p:cBhvr>
                                        <p:cTn id="11" dur="500"/>
                                        <p:tgtEl>
                                          <p:spTgt spid="48"/>
                                        </p:tgtEl>
                                      </p:cBhvr>
                                    </p:animEffect>
                                  </p:childTnLst>
                                </p:cTn>
                              </p:par>
                              <p:par>
                                <p:cTn id="12" presetID="53" presetClass="entr" presetSubtype="0" fill="hold" grpId="0" nodeType="withEffect">
                                  <p:stCondLst>
                                    <p:cond delay="0"/>
                                  </p:stCondLst>
                                  <p:childTnLst>
                                    <p:set>
                                      <p:cBhvr>
                                        <p:cTn id="13" dur="1" fill="hold">
                                          <p:stCondLst>
                                            <p:cond delay="0"/>
                                          </p:stCondLst>
                                        </p:cTn>
                                        <p:tgtEl>
                                          <p:spTgt spid="91"/>
                                        </p:tgtEl>
                                        <p:attrNameLst>
                                          <p:attrName>style.visibility</p:attrName>
                                        </p:attrNameLst>
                                      </p:cBhvr>
                                      <p:to>
                                        <p:strVal val="visible"/>
                                      </p:to>
                                    </p:set>
                                    <p:anim calcmode="lin" valueType="num">
                                      <p:cBhvr>
                                        <p:cTn id="14" dur="500" fill="hold"/>
                                        <p:tgtEl>
                                          <p:spTgt spid="91"/>
                                        </p:tgtEl>
                                        <p:attrNameLst>
                                          <p:attrName>ppt_w</p:attrName>
                                        </p:attrNameLst>
                                      </p:cBhvr>
                                      <p:tavLst>
                                        <p:tav tm="0">
                                          <p:val>
                                            <p:fltVal val="0"/>
                                          </p:val>
                                        </p:tav>
                                        <p:tav tm="100000">
                                          <p:val>
                                            <p:strVal val="#ppt_w"/>
                                          </p:val>
                                        </p:tav>
                                      </p:tavLst>
                                    </p:anim>
                                    <p:anim calcmode="lin" valueType="num">
                                      <p:cBhvr>
                                        <p:cTn id="15" dur="500" fill="hold"/>
                                        <p:tgtEl>
                                          <p:spTgt spid="91"/>
                                        </p:tgtEl>
                                        <p:attrNameLst>
                                          <p:attrName>ppt_h</p:attrName>
                                        </p:attrNameLst>
                                      </p:cBhvr>
                                      <p:tavLst>
                                        <p:tav tm="0">
                                          <p:val>
                                            <p:fltVal val="0"/>
                                          </p:val>
                                        </p:tav>
                                        <p:tav tm="100000">
                                          <p:val>
                                            <p:strVal val="#ppt_h"/>
                                          </p:val>
                                        </p:tav>
                                      </p:tavLst>
                                    </p:anim>
                                    <p:animEffect transition="in" filter="fade">
                                      <p:cBhvr>
                                        <p:cTn id="16"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dirty="0" smtClean="0"/>
              <a:t>Architecture (</a:t>
            </a:r>
            <a:r>
              <a:rPr lang="en-US" sz="2400" b="1" dirty="0" smtClean="0"/>
              <a:t>CLARIN Service Bus</a:t>
            </a:r>
            <a:r>
              <a:rPr lang="en-US" dirty="0" smtClean="0"/>
              <a:t>)</a:t>
            </a:r>
            <a:endParaRPr lang="en-GB" dirty="0" smtClean="0"/>
          </a:p>
        </p:txBody>
      </p:sp>
      <p:cxnSp>
        <p:nvCxnSpPr>
          <p:cNvPr id="75" name="Curved Connector 74"/>
          <p:cNvCxnSpPr/>
          <p:nvPr/>
        </p:nvCxnSpPr>
        <p:spPr bwMode="auto">
          <a:xfrm rot="5400000">
            <a:off x="1066799" y="1944255"/>
            <a:ext cx="1126841" cy="914401"/>
          </a:xfrm>
          <a:prstGeom prst="curvedConnector3">
            <a:avLst>
              <a:gd name="adj1" fmla="val 50000"/>
            </a:avLst>
          </a:prstGeom>
          <a:noFill/>
          <a:ln w="28575" cap="flat" cmpd="sng" algn="ctr">
            <a:solidFill>
              <a:schemeClr val="tx1"/>
            </a:solidFill>
            <a:prstDash val="solid"/>
            <a:round/>
            <a:headEnd type="none" w="med" len="med"/>
            <a:tailEnd type="arrow"/>
          </a:ln>
          <a:effectLst/>
        </p:spPr>
      </p:cxnSp>
      <p:sp>
        <p:nvSpPr>
          <p:cNvPr id="85" name="Rectangle 84"/>
          <p:cNvSpPr/>
          <p:nvPr/>
        </p:nvSpPr>
        <p:spPr bwMode="auto">
          <a:xfrm>
            <a:off x="2105891" y="1403928"/>
            <a:ext cx="1043709" cy="914400"/>
          </a:xfrm>
          <a:prstGeom prst="rect">
            <a:avLst/>
          </a:prstGeom>
          <a:noFill/>
          <a:ln w="25400" cap="flat" cmpd="sng" algn="ctr">
            <a:solidFill>
              <a:schemeClr val="accent1"/>
            </a:solidFill>
            <a:prstDash val="solid"/>
            <a:round/>
            <a:headEnd type="none" w="med" len="med"/>
            <a:tailEnd type="none" w="med" len="med"/>
          </a:ln>
          <a:effectLst/>
        </p:spPr>
        <p:txBody>
          <a:bodyPr vert="horz" wrap="square" lIns="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pitchFamily="34" charset="0"/>
              </a:rPr>
              <a:t>Client</a:t>
            </a:r>
            <a:endParaRPr kumimoji="0" lang="en-US" sz="1600" b="1" i="0" u="none" strike="noStrike" cap="none" normalizeH="0" baseline="0" dirty="0" smtClean="0">
              <a:ln>
                <a:noFill/>
              </a:ln>
              <a:solidFill>
                <a:srgbClr val="000000"/>
              </a:solidFill>
              <a:effectLst/>
              <a:latin typeface="Arial" pitchFamily="34" charset="0"/>
            </a:endParaRPr>
          </a:p>
        </p:txBody>
      </p:sp>
      <p:grpSp>
        <p:nvGrpSpPr>
          <p:cNvPr id="43" name="Group 42"/>
          <p:cNvGrpSpPr/>
          <p:nvPr/>
        </p:nvGrpSpPr>
        <p:grpSpPr>
          <a:xfrm>
            <a:off x="314036" y="2964873"/>
            <a:ext cx="8534400" cy="2895600"/>
            <a:chOff x="76200" y="1524000"/>
            <a:chExt cx="8534400" cy="2895600"/>
          </a:xfrm>
        </p:grpSpPr>
        <p:sp>
          <p:nvSpPr>
            <p:cNvPr id="44" name="Rounded Rectangle 43"/>
            <p:cNvSpPr/>
            <p:nvPr/>
          </p:nvSpPr>
          <p:spPr>
            <a:xfrm>
              <a:off x="2133600" y="2590800"/>
              <a:ext cx="12954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Metadata component</a:t>
              </a:r>
              <a:endParaRPr lang="en-US" sz="1400" dirty="0">
                <a:solidFill>
                  <a:schemeClr val="tx1"/>
                </a:solidFill>
              </a:endParaRPr>
            </a:p>
          </p:txBody>
        </p:sp>
        <p:sp>
          <p:nvSpPr>
            <p:cNvPr id="45" name="Rounded Rectangle 44"/>
            <p:cNvSpPr/>
            <p:nvPr/>
          </p:nvSpPr>
          <p:spPr>
            <a:xfrm>
              <a:off x="6096000" y="2590800"/>
              <a:ext cx="12954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Service</a:t>
              </a:r>
              <a:endParaRPr lang="en-US" sz="1400" dirty="0">
                <a:solidFill>
                  <a:schemeClr val="tx1"/>
                </a:solidFill>
              </a:endParaRPr>
            </a:p>
          </p:txBody>
        </p:sp>
        <p:sp>
          <p:nvSpPr>
            <p:cNvPr id="46" name="Rounded Rectangle 45"/>
            <p:cNvSpPr/>
            <p:nvPr/>
          </p:nvSpPr>
          <p:spPr>
            <a:xfrm>
              <a:off x="3810000" y="2590800"/>
              <a:ext cx="1295400" cy="457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Provenance component</a:t>
              </a:r>
              <a:endParaRPr lang="en-US" sz="1400" dirty="0">
                <a:solidFill>
                  <a:schemeClr val="tx1"/>
                </a:solidFill>
              </a:endParaRPr>
            </a:p>
          </p:txBody>
        </p:sp>
        <p:sp>
          <p:nvSpPr>
            <p:cNvPr id="47" name="Right Arrow 46"/>
            <p:cNvSpPr/>
            <p:nvPr/>
          </p:nvSpPr>
          <p:spPr>
            <a:xfrm>
              <a:off x="609600" y="2057400"/>
              <a:ext cx="1066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ight Arrow 47"/>
            <p:cNvSpPr/>
            <p:nvPr/>
          </p:nvSpPr>
          <p:spPr>
            <a:xfrm>
              <a:off x="609600" y="2590800"/>
              <a:ext cx="1066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ight Arrow 49"/>
            <p:cNvSpPr/>
            <p:nvPr/>
          </p:nvSpPr>
          <p:spPr>
            <a:xfrm>
              <a:off x="609600" y="3657600"/>
              <a:ext cx="1066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533400" y="1825823"/>
              <a:ext cx="1075807" cy="307777"/>
            </a:xfrm>
            <a:prstGeom prst="rect">
              <a:avLst/>
            </a:prstGeom>
            <a:noFill/>
          </p:spPr>
          <p:txBody>
            <a:bodyPr wrap="none" rtlCol="0">
              <a:spAutoFit/>
            </a:bodyPr>
            <a:lstStyle/>
            <a:p>
              <a:r>
                <a:rPr lang="en-US" sz="1400" dirty="0" smtClean="0"/>
                <a:t>Web service</a:t>
              </a:r>
              <a:endParaRPr lang="en-US" sz="1400" dirty="0"/>
            </a:p>
          </p:txBody>
        </p:sp>
        <p:sp>
          <p:nvSpPr>
            <p:cNvPr id="52" name="TextBox 51"/>
            <p:cNvSpPr txBox="1"/>
            <p:nvPr/>
          </p:nvSpPr>
          <p:spPr>
            <a:xfrm>
              <a:off x="533400" y="2359223"/>
              <a:ext cx="1266693" cy="307777"/>
            </a:xfrm>
            <a:prstGeom prst="rect">
              <a:avLst/>
            </a:prstGeom>
            <a:noFill/>
          </p:spPr>
          <p:txBody>
            <a:bodyPr wrap="none" rtlCol="0">
              <a:spAutoFit/>
            </a:bodyPr>
            <a:lstStyle/>
            <a:p>
              <a:r>
                <a:rPr lang="en-US" sz="1400" dirty="0" smtClean="0"/>
                <a:t>CSB messaging</a:t>
              </a:r>
              <a:endParaRPr lang="en-US" sz="1400" dirty="0"/>
            </a:p>
          </p:txBody>
        </p:sp>
        <p:sp>
          <p:nvSpPr>
            <p:cNvPr id="60" name="TextBox 59"/>
            <p:cNvSpPr txBox="1"/>
            <p:nvPr/>
          </p:nvSpPr>
          <p:spPr>
            <a:xfrm>
              <a:off x="533400" y="3810000"/>
              <a:ext cx="1785361" cy="307777"/>
            </a:xfrm>
            <a:prstGeom prst="rect">
              <a:avLst/>
            </a:prstGeom>
            <a:noFill/>
          </p:spPr>
          <p:txBody>
            <a:bodyPr wrap="none" rtlCol="0">
              <a:spAutoFit/>
            </a:bodyPr>
            <a:lstStyle/>
            <a:p>
              <a:r>
                <a:rPr lang="en-US" sz="1400" dirty="0" smtClean="0"/>
                <a:t>In memory messaging</a:t>
              </a:r>
              <a:endParaRPr lang="en-US" sz="1400" dirty="0"/>
            </a:p>
          </p:txBody>
        </p:sp>
        <p:cxnSp>
          <p:nvCxnSpPr>
            <p:cNvPr id="62" name="Straight Connector 61"/>
            <p:cNvCxnSpPr>
              <a:stCxn id="47" idx="3"/>
              <a:endCxn id="44" idx="1"/>
            </p:cNvCxnSpPr>
            <p:nvPr/>
          </p:nvCxnSpPr>
          <p:spPr>
            <a:xfrm>
              <a:off x="1676400" y="2171700"/>
              <a:ext cx="457200" cy="6477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3" name="Straight Connector 62"/>
            <p:cNvCxnSpPr>
              <a:stCxn id="48" idx="3"/>
              <a:endCxn id="44" idx="1"/>
            </p:cNvCxnSpPr>
            <p:nvPr/>
          </p:nvCxnSpPr>
          <p:spPr>
            <a:xfrm>
              <a:off x="1676400" y="2705100"/>
              <a:ext cx="457200" cy="1143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50" idx="3"/>
              <a:endCxn id="44" idx="1"/>
            </p:cNvCxnSpPr>
            <p:nvPr/>
          </p:nvCxnSpPr>
          <p:spPr>
            <a:xfrm flipV="1">
              <a:off x="1676400" y="2819400"/>
              <a:ext cx="457200" cy="9525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762000" y="2581870"/>
              <a:ext cx="662361" cy="923330"/>
            </a:xfrm>
            <a:prstGeom prst="rect">
              <a:avLst/>
            </a:prstGeom>
            <a:noFill/>
          </p:spPr>
          <p:txBody>
            <a:bodyPr wrap="none" rtlCol="0">
              <a:spAutoFit/>
            </a:bodyPr>
            <a:lstStyle/>
            <a:p>
              <a:r>
                <a:rPr lang="en-US" sz="5400" dirty="0" smtClean="0"/>
                <a:t>…</a:t>
              </a:r>
              <a:endParaRPr lang="en-US" sz="5400" dirty="0"/>
            </a:p>
          </p:txBody>
        </p:sp>
        <p:sp>
          <p:nvSpPr>
            <p:cNvPr id="73" name="TextBox 72"/>
            <p:cNvSpPr txBox="1"/>
            <p:nvPr/>
          </p:nvSpPr>
          <p:spPr>
            <a:xfrm>
              <a:off x="5257800" y="2133600"/>
              <a:ext cx="662361" cy="923330"/>
            </a:xfrm>
            <a:prstGeom prst="rect">
              <a:avLst/>
            </a:prstGeom>
            <a:noFill/>
          </p:spPr>
          <p:txBody>
            <a:bodyPr wrap="none" rtlCol="0">
              <a:spAutoFit/>
            </a:bodyPr>
            <a:lstStyle/>
            <a:p>
              <a:r>
                <a:rPr lang="en-US" sz="5400" dirty="0" smtClean="0"/>
                <a:t>…</a:t>
              </a:r>
              <a:endParaRPr lang="en-US" sz="5400" dirty="0"/>
            </a:p>
          </p:txBody>
        </p:sp>
        <p:cxnSp>
          <p:nvCxnSpPr>
            <p:cNvPr id="74" name="Straight Connector 73"/>
            <p:cNvCxnSpPr>
              <a:stCxn id="44" idx="3"/>
              <a:endCxn id="46" idx="1"/>
            </p:cNvCxnSpPr>
            <p:nvPr/>
          </p:nvCxnSpPr>
          <p:spPr>
            <a:xfrm>
              <a:off x="3429000" y="2819400"/>
              <a:ext cx="381000" cy="1588"/>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76200" y="2514600"/>
              <a:ext cx="400110" cy="685124"/>
            </a:xfrm>
            <a:prstGeom prst="rect">
              <a:avLst/>
            </a:prstGeom>
            <a:noFill/>
          </p:spPr>
          <p:txBody>
            <a:bodyPr vert="vert270" wrap="none" rtlCol="0">
              <a:spAutoFit/>
            </a:bodyPr>
            <a:lstStyle/>
            <a:p>
              <a:r>
                <a:rPr lang="en-US" sz="1400" dirty="0" smtClean="0"/>
                <a:t>Request</a:t>
              </a:r>
              <a:endParaRPr lang="en-US" sz="1400" dirty="0"/>
            </a:p>
          </p:txBody>
        </p:sp>
        <p:cxnSp>
          <p:nvCxnSpPr>
            <p:cNvPr id="77" name="Straight Connector 76"/>
            <p:cNvCxnSpPr>
              <a:stCxn id="45" idx="3"/>
            </p:cNvCxnSpPr>
            <p:nvPr/>
          </p:nvCxnSpPr>
          <p:spPr>
            <a:xfrm>
              <a:off x="7391400" y="2819400"/>
              <a:ext cx="990600" cy="1588"/>
            </a:xfrm>
            <a:prstGeom prst="line">
              <a:avLst/>
            </a:prstGeom>
            <a:ln w="25400">
              <a:tailEnd type="stealth" w="lg" len="lg"/>
            </a:ln>
          </p:spPr>
          <p:style>
            <a:lnRef idx="1">
              <a:schemeClr val="accent1"/>
            </a:lnRef>
            <a:fillRef idx="0">
              <a:schemeClr val="accent1"/>
            </a:fillRef>
            <a:effectRef idx="0">
              <a:schemeClr val="accent1"/>
            </a:effectRef>
            <a:fontRef idx="minor">
              <a:schemeClr val="tx1"/>
            </a:fontRef>
          </p:style>
        </p:cxnSp>
        <p:sp>
          <p:nvSpPr>
            <p:cNvPr id="78" name="TextBox 77"/>
            <p:cNvSpPr txBox="1"/>
            <p:nvPr/>
          </p:nvSpPr>
          <p:spPr>
            <a:xfrm>
              <a:off x="7467600" y="2819400"/>
              <a:ext cx="636777" cy="307777"/>
            </a:xfrm>
            <a:prstGeom prst="rect">
              <a:avLst/>
            </a:prstGeom>
            <a:noFill/>
          </p:spPr>
          <p:txBody>
            <a:bodyPr wrap="none" rtlCol="0">
              <a:spAutoFit/>
            </a:bodyPr>
            <a:lstStyle/>
            <a:p>
              <a:r>
                <a:rPr lang="en-US" sz="1400" dirty="0" smtClean="0"/>
                <a:t>Result</a:t>
              </a:r>
              <a:endParaRPr lang="en-US" sz="1400" dirty="0"/>
            </a:p>
          </p:txBody>
        </p:sp>
        <p:sp>
          <p:nvSpPr>
            <p:cNvPr id="79" name="Rounded Rectangle 78"/>
            <p:cNvSpPr/>
            <p:nvPr/>
          </p:nvSpPr>
          <p:spPr>
            <a:xfrm>
              <a:off x="76200" y="1524000"/>
              <a:ext cx="8534400" cy="28956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80" name="TextBox 79"/>
            <p:cNvSpPr txBox="1"/>
            <p:nvPr/>
          </p:nvSpPr>
          <p:spPr>
            <a:xfrm>
              <a:off x="7162800" y="4038600"/>
              <a:ext cx="1035861" cy="307777"/>
            </a:xfrm>
            <a:prstGeom prst="rect">
              <a:avLst/>
            </a:prstGeom>
            <a:noFill/>
          </p:spPr>
          <p:txBody>
            <a:bodyPr wrap="none" rtlCol="0">
              <a:spAutoFit/>
            </a:bodyPr>
            <a:lstStyle/>
            <a:p>
              <a:r>
                <a:rPr lang="en-US" sz="1400" b="1" dirty="0" smtClean="0"/>
                <a:t>CSB Service</a:t>
              </a:r>
              <a:endParaRPr lang="en-US" sz="1400" b="1" dirty="0"/>
            </a:p>
          </p:txBody>
        </p:sp>
      </p:grpSp>
      <p:sp>
        <p:nvSpPr>
          <p:cNvPr id="83" name="Rectangle 3"/>
          <p:cNvSpPr txBox="1">
            <a:spLocks noChangeArrowheads="1"/>
          </p:cNvSpPr>
          <p:nvPr/>
        </p:nvSpPr>
        <p:spPr bwMode="auto">
          <a:xfrm>
            <a:off x="3334326" y="1752487"/>
            <a:ext cx="5671128" cy="1498714"/>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marL="857250" marR="0" lvl="1" indent="-457200" algn="l" defTabSz="914400" rtl="0" eaLnBrk="1" fontAlgn="base" latinLnBrk="0" hangingPunct="1">
              <a:lnSpc>
                <a:spcPct val="100000"/>
              </a:lnSpc>
              <a:spcBef>
                <a:spcPct val="20000"/>
              </a:spcBef>
              <a:spcAft>
                <a:spcPct val="0"/>
              </a:spcAft>
              <a:buClr>
                <a:srgbClr val="2D4E6F"/>
              </a:buClr>
              <a:buSzTx/>
              <a:tabLst/>
              <a:defRPr/>
            </a:pPr>
            <a:r>
              <a:rPr kumimoji="0" lang="en-US" sz="1600" b="0" i="0" u="none" strike="noStrike" kern="0" cap="none" spc="0" normalizeH="0" baseline="0" noProof="0" dirty="0" smtClean="0">
                <a:ln>
                  <a:noFill/>
                </a:ln>
                <a:solidFill>
                  <a:srgbClr val="000000"/>
                </a:solidFill>
                <a:effectLst/>
                <a:uLnTx/>
                <a:uFillTx/>
                <a:latin typeface="+mn-lt"/>
              </a:rPr>
              <a:t>WFMS</a:t>
            </a:r>
            <a:r>
              <a:rPr kumimoji="0" lang="en-US" sz="1600" b="0" i="0" u="none" strike="noStrike" kern="0" cap="none" spc="0" normalizeH="0" noProof="0" dirty="0" smtClean="0">
                <a:ln>
                  <a:noFill/>
                </a:ln>
                <a:solidFill>
                  <a:srgbClr val="000000"/>
                </a:solidFill>
                <a:effectLst/>
                <a:uLnTx/>
                <a:uFillTx/>
                <a:latin typeface="+mn-lt"/>
              </a:rPr>
              <a:t> </a:t>
            </a:r>
            <a:r>
              <a:rPr lang="en-US" sz="1600" b="0" kern="0" dirty="0" smtClean="0">
                <a:latin typeface="+mn-lt"/>
              </a:rPr>
              <a:t>m</a:t>
            </a:r>
            <a:r>
              <a:rPr kumimoji="0" lang="en-US" sz="1600" b="0" i="0" u="none" strike="noStrike" kern="0" cap="none" spc="0" normalizeH="0" baseline="0" noProof="0" dirty="0" smtClean="0">
                <a:ln>
                  <a:noFill/>
                </a:ln>
                <a:solidFill>
                  <a:srgbClr val="000000"/>
                </a:solidFill>
                <a:effectLst/>
                <a:uLnTx/>
                <a:uFillTx/>
                <a:latin typeface="+mn-lt"/>
              </a:rPr>
              <a:t>ay </a:t>
            </a:r>
            <a:r>
              <a:rPr kumimoji="0" lang="en-US" sz="1600" b="0" i="0" u="none" strike="noStrike" kern="0" cap="none" spc="0" normalizeH="0" noProof="0" dirty="0" smtClean="0">
                <a:ln>
                  <a:noFill/>
                </a:ln>
                <a:solidFill>
                  <a:srgbClr val="000000"/>
                </a:solidFill>
                <a:effectLst/>
                <a:uLnTx/>
                <a:uFillTx/>
                <a:latin typeface="+mn-lt"/>
              </a:rPr>
              <a:t>be integrated into the CLARIN Service Bus</a:t>
            </a:r>
          </a:p>
          <a:p>
            <a:pPr marL="1314450" lvl="2" indent="-457200" algn="l">
              <a:spcBef>
                <a:spcPct val="20000"/>
              </a:spcBef>
              <a:buClr>
                <a:srgbClr val="2D4E6F"/>
              </a:buClr>
              <a:buFont typeface="Wingdings" pitchFamily="2" charset="2"/>
              <a:buChar char="§"/>
            </a:pPr>
            <a:r>
              <a:rPr lang="en-US" sz="1600" b="0" kern="0" baseline="0" dirty="0" smtClean="0">
                <a:latin typeface="+mn-lt"/>
              </a:rPr>
              <a:t>Calling</a:t>
            </a:r>
            <a:r>
              <a:rPr lang="en-US" sz="1600" b="0" kern="0" dirty="0" smtClean="0">
                <a:latin typeface="+mn-lt"/>
              </a:rPr>
              <a:t> workflow processes from CSB</a:t>
            </a:r>
          </a:p>
          <a:p>
            <a:pPr marL="1314450" lvl="2" indent="-457200" algn="l">
              <a:spcBef>
                <a:spcPct val="20000"/>
              </a:spcBef>
              <a:buClr>
                <a:srgbClr val="2D4E6F"/>
              </a:buClr>
              <a:buFont typeface="Wingdings" pitchFamily="2" charset="2"/>
              <a:buChar char="§"/>
            </a:pPr>
            <a:r>
              <a:rPr kumimoji="0" lang="en-US" sz="1600" b="0" i="0" u="none" strike="noStrike" kern="0" cap="none" spc="0" normalizeH="0" baseline="0" noProof="0" dirty="0" smtClean="0">
                <a:ln>
                  <a:noFill/>
                </a:ln>
                <a:solidFill>
                  <a:srgbClr val="000000"/>
                </a:solidFill>
                <a:effectLst/>
                <a:uLnTx/>
                <a:uFillTx/>
                <a:latin typeface="+mn-lt"/>
              </a:rPr>
              <a:t>Calling CSB services from workflow</a:t>
            </a:r>
            <a:r>
              <a:rPr kumimoji="0" lang="en-US" sz="1600" b="0" i="0" u="none" strike="noStrike" kern="0" cap="none" spc="0" normalizeH="0" noProof="0" dirty="0" smtClean="0">
                <a:ln>
                  <a:noFill/>
                </a:ln>
                <a:solidFill>
                  <a:srgbClr val="000000"/>
                </a:solidFill>
                <a:effectLst/>
                <a:uLnTx/>
                <a:uFillTx/>
                <a:latin typeface="+mn-lt"/>
              </a:rPr>
              <a:t> processes</a:t>
            </a:r>
            <a:endParaRPr kumimoji="0" lang="en-US" sz="1600" b="0" i="0" u="none" strike="noStrike" kern="0" cap="none" spc="0" normalizeH="0" baseline="0" noProof="0" dirty="0" smtClean="0">
              <a:ln>
                <a:noFill/>
              </a:ln>
              <a:solidFill>
                <a:srgbClr val="000000"/>
              </a:solidFill>
              <a:effectLst/>
              <a:uLnTx/>
              <a:uFillTx/>
              <a:latin typeface="+mn-lt"/>
            </a:endParaRPr>
          </a:p>
        </p:txBody>
      </p:sp>
      <p:sp>
        <p:nvSpPr>
          <p:cNvPr id="84" name="Rectangle 3"/>
          <p:cNvSpPr txBox="1">
            <a:spLocks noChangeArrowheads="1"/>
          </p:cNvSpPr>
          <p:nvPr/>
        </p:nvSpPr>
        <p:spPr bwMode="auto">
          <a:xfrm>
            <a:off x="3472872" y="1110559"/>
            <a:ext cx="5671128" cy="1498714"/>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marL="857250" marR="0" lvl="1" indent="-457200" algn="l" defTabSz="914400" rtl="0" eaLnBrk="1" fontAlgn="base" latinLnBrk="0" hangingPunct="1">
              <a:lnSpc>
                <a:spcPct val="100000"/>
              </a:lnSpc>
              <a:spcBef>
                <a:spcPct val="20000"/>
              </a:spcBef>
              <a:spcAft>
                <a:spcPct val="0"/>
              </a:spcAft>
              <a:buClr>
                <a:srgbClr val="2D4E6F"/>
              </a:buClr>
              <a:buSzTx/>
              <a:tabLst/>
              <a:defRPr/>
            </a:pPr>
            <a:r>
              <a:rPr kumimoji="0" lang="en-US" sz="1600" b="0" i="0" u="none" strike="noStrike" kern="0" cap="none" spc="0" normalizeH="0" baseline="0" noProof="0" dirty="0" smtClean="0">
                <a:ln>
                  <a:noFill/>
                </a:ln>
                <a:solidFill>
                  <a:srgbClr val="000000"/>
                </a:solidFill>
                <a:effectLst/>
                <a:uLnTx/>
                <a:uFillTx/>
                <a:latin typeface="+mn-lt"/>
              </a:rPr>
              <a:t>Middleware solution (CLARIN Service</a:t>
            </a:r>
            <a:r>
              <a:rPr kumimoji="0" lang="en-US" sz="1600" b="0" i="0" u="none" strike="noStrike" kern="0" cap="none" spc="0" normalizeH="0" noProof="0" dirty="0" smtClean="0">
                <a:ln>
                  <a:noFill/>
                </a:ln>
                <a:solidFill>
                  <a:srgbClr val="000000"/>
                </a:solidFill>
                <a:effectLst/>
                <a:uLnTx/>
                <a:uFillTx/>
                <a:latin typeface="+mn-lt"/>
              </a:rPr>
              <a:t> Bus) </a:t>
            </a:r>
            <a:r>
              <a:rPr lang="en-US" sz="1600" b="0" kern="0" dirty="0" smtClean="0">
                <a:latin typeface="+mn-lt"/>
              </a:rPr>
              <a:t>may provide more generic approach</a:t>
            </a:r>
            <a:endParaRPr kumimoji="0" lang="en-US" sz="1600" b="0" i="0" u="none" strike="noStrike" kern="0" cap="none" spc="0" normalizeH="0" baseline="0" noProof="0" dirty="0" smtClean="0">
              <a:ln>
                <a:noFill/>
              </a:ln>
              <a:solidFill>
                <a:srgbClr val="000000"/>
              </a:solidFill>
              <a:effectLst/>
              <a:uLnTx/>
              <a:uFillTx/>
              <a:latin typeface="+mn-lt"/>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83"/>
                                        </p:tgtEl>
                                        <p:attrNameLst>
                                          <p:attrName>style.visibility</p:attrName>
                                        </p:attrNameLst>
                                      </p:cBhvr>
                                      <p:to>
                                        <p:strVal val="visible"/>
                                      </p:to>
                                    </p:set>
                                    <p:anim calcmode="lin" valueType="num">
                                      <p:cBhvr>
                                        <p:cTn id="7" dur="500" fill="hold"/>
                                        <p:tgtEl>
                                          <p:spTgt spid="83"/>
                                        </p:tgtEl>
                                        <p:attrNameLst>
                                          <p:attrName>ppt_w</p:attrName>
                                        </p:attrNameLst>
                                      </p:cBhvr>
                                      <p:tavLst>
                                        <p:tav tm="0">
                                          <p:val>
                                            <p:fltVal val="0"/>
                                          </p:val>
                                        </p:tav>
                                        <p:tav tm="100000">
                                          <p:val>
                                            <p:strVal val="#ppt_w"/>
                                          </p:val>
                                        </p:tav>
                                      </p:tavLst>
                                    </p:anim>
                                    <p:anim calcmode="lin" valueType="num">
                                      <p:cBhvr>
                                        <p:cTn id="8" dur="500" fill="hold"/>
                                        <p:tgtEl>
                                          <p:spTgt spid="83"/>
                                        </p:tgtEl>
                                        <p:attrNameLst>
                                          <p:attrName>ppt_h</p:attrName>
                                        </p:attrNameLst>
                                      </p:cBhvr>
                                      <p:tavLst>
                                        <p:tav tm="0">
                                          <p:val>
                                            <p:fltVal val="0"/>
                                          </p:val>
                                        </p:tav>
                                        <p:tav tm="100000">
                                          <p:val>
                                            <p:strVal val="#ppt_h"/>
                                          </p:val>
                                        </p:tav>
                                      </p:tavLst>
                                    </p:anim>
                                    <p:animEffect transition="in" filter="fade">
                                      <p:cBhvr>
                                        <p:cTn id="9"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3"/>
          <p:cNvSpPr>
            <a:spLocks noGrp="1" noChangeArrowheads="1"/>
          </p:cNvSpPr>
          <p:nvPr>
            <p:ph type="body" idx="1"/>
          </p:nvPr>
        </p:nvSpPr>
        <p:spPr>
          <a:xfrm>
            <a:off x="304800" y="3195782"/>
            <a:ext cx="8534400" cy="1136073"/>
          </a:xfrm>
        </p:spPr>
        <p:txBody>
          <a:bodyPr/>
          <a:lstStyle/>
          <a:p>
            <a:pPr marL="457200" indent="-457200" algn="ctr" eaLnBrk="1" hangingPunct="1">
              <a:buNone/>
            </a:pPr>
            <a:r>
              <a:rPr lang="en-US" sz="2200" dirty="0" smtClean="0"/>
              <a:t>??</a:t>
            </a:r>
            <a:endParaRPr lang="en-US" sz="2200" dirty="0" smtClean="0"/>
          </a:p>
        </p:txBody>
      </p:sp>
      <p:sp>
        <p:nvSpPr>
          <p:cNvPr id="5124" name="Rectangle 2"/>
          <p:cNvSpPr>
            <a:spLocks noGrp="1" noChangeArrowheads="1"/>
          </p:cNvSpPr>
          <p:nvPr>
            <p:ph type="title"/>
          </p:nvPr>
        </p:nvSpPr>
        <p:spPr/>
        <p:txBody>
          <a:bodyPr/>
          <a:lstStyle/>
          <a:p>
            <a:pPr eaLnBrk="1" hangingPunct="1"/>
            <a:r>
              <a:rPr lang="en-US" dirty="0" smtClean="0"/>
              <a:t>Questions</a:t>
            </a:r>
            <a:endParaRPr lang="en-GB" dirty="0" smtClean="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Project Overview">
  <a:themeElements>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Project Overvi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900" b="1" i="0" u="none" strike="noStrike" cap="none" normalizeH="0" baseline="0" smtClean="0">
            <a:ln>
              <a:noFill/>
            </a:ln>
            <a:solidFill>
              <a:srgbClr val="000000"/>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45720" rIns="91440" bIns="45720" numCol="1" anchor="ctr"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900" b="1" i="0" u="none" strike="noStrike" cap="none" normalizeH="0" baseline="0" smtClean="0">
            <a:ln>
              <a:noFill/>
            </a:ln>
            <a:solidFill>
              <a:srgbClr val="000000"/>
            </a:solidFill>
            <a:effectLst/>
            <a:latin typeface="Arial" pitchFamily="34"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10.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11.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12.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13.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2.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3.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4.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5.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6.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7.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8.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ppt/theme/themeOverride9.xml><?xml version="1.0" encoding="utf-8"?>
<a:themeOverride xmlns:a="http://schemas.openxmlformats.org/drawingml/2006/main">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Office\Templates\1033\Project Overview.pot</Template>
  <TotalTime>6298</TotalTime>
  <Words>826</Words>
  <Application>Microsoft Office PowerPoint</Application>
  <PresentationFormat>On-screen Show (4:3)</PresentationFormat>
  <Paragraphs>195</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Project Overview</vt:lpstr>
      <vt:lpstr>Slide 1</vt:lpstr>
      <vt:lpstr>Web services</vt:lpstr>
      <vt:lpstr>Web service registration</vt:lpstr>
      <vt:lpstr>Workflow</vt:lpstr>
      <vt:lpstr>Principles</vt:lpstr>
      <vt:lpstr>Slide 6</vt:lpstr>
      <vt:lpstr>Architecture (Wrapper)</vt:lpstr>
      <vt:lpstr>Architecture (CLARIN Service Bus)</vt:lpstr>
      <vt:lpstr>Questions</vt:lpstr>
      <vt:lpstr>Slide 10</vt:lpstr>
      <vt:lpstr>Format interoperability</vt:lpstr>
      <vt:lpstr>Standardization</vt:lpstr>
      <vt:lpstr>Standardization</vt:lpstr>
      <vt:lpstr>Pivot formats</vt:lpstr>
      <vt:lpstr>Community practices</vt:lpstr>
      <vt:lpstr>Slide 16</vt:lpstr>
      <vt:lpstr>ISO process</vt:lpstr>
    </vt:vector>
  </TitlesOfParts>
  <Company>Filozofski fakultet Sveucilista u Zagrebu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Marko Tadic</dc:creator>
  <cp:lastModifiedBy>Marc Kemps-Snijders</cp:lastModifiedBy>
  <cp:revision>44</cp:revision>
  <cp:lastPrinted>1601-01-01T00:00:00Z</cp:lastPrinted>
  <dcterms:created xsi:type="dcterms:W3CDTF">2008-07-09T05:00:56Z</dcterms:created>
  <dcterms:modified xsi:type="dcterms:W3CDTF">2009-07-01T08:22:15Z</dcterms:modified>
</cp:coreProperties>
</file>