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7" r:id="rId2"/>
    <p:sldId id="258" r:id="rId3"/>
    <p:sldId id="289" r:id="rId4"/>
    <p:sldId id="296" r:id="rId5"/>
    <p:sldId id="284" r:id="rId6"/>
    <p:sldId id="285" r:id="rId7"/>
    <p:sldId id="283" r:id="rId8"/>
    <p:sldId id="298" r:id="rId9"/>
  </p:sldIdLst>
  <p:sldSz cx="9144000" cy="6858000" type="screen4x3"/>
  <p:notesSz cx="9867900" cy="6731000"/>
  <p:defaultTextStyle>
    <a:defPPr>
      <a:defRPr lang="en-GB"/>
    </a:defPPr>
    <a:lvl1pPr algn="r" rtl="0" fontAlgn="base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b="1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b="1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b="1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b="1" kern="1200">
        <a:solidFill>
          <a:srgbClr val="0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33"/>
    <a:srgbClr val="FFFF00"/>
    <a:srgbClr val="0099FF"/>
    <a:srgbClr val="CC3300"/>
    <a:srgbClr val="2D4E6F"/>
    <a:srgbClr val="0000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08" autoAdjust="0"/>
  </p:normalViewPr>
  <p:slideViewPr>
    <p:cSldViewPr snapToGrid="0">
      <p:cViewPr varScale="1">
        <p:scale>
          <a:sx n="92" d="100"/>
          <a:sy n="92" d="100"/>
        </p:scale>
        <p:origin x="-1864" y="-112"/>
      </p:cViewPr>
      <p:guideLst>
        <p:guide orient="horz" pos="216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-1698" y="-42"/>
      </p:cViewPr>
      <p:guideLst>
        <p:guide orient="horz" pos="2120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7672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4450"/>
            <a:ext cx="427672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394450"/>
            <a:ext cx="427672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9E652A4-34FA-4DA2-BFDF-48CFEEE26D6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151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7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251200" y="504825"/>
            <a:ext cx="3365500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038" y="3197225"/>
            <a:ext cx="7235825" cy="30289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672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4450"/>
            <a:ext cx="427672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394450"/>
            <a:ext cx="427672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99C7BA9-C160-49F4-A321-F6081460CF6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41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9C7BA9-C160-49F4-A321-F6081460CF6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/>
          <p:cNvSpPr>
            <a:spLocks noChangeShapeType="1"/>
          </p:cNvSpPr>
          <p:nvPr userDrawn="1"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" name="Line 13"/>
          <p:cNvSpPr>
            <a:spLocks noChangeShapeType="1"/>
          </p:cNvSpPr>
          <p:nvPr userDrawn="1"/>
        </p:nvSpPr>
        <p:spPr bwMode="auto">
          <a:xfrm>
            <a:off x="5715000" y="3733800"/>
            <a:ext cx="2895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FE308-CDF5-4E88-9D05-8089130EB510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90500"/>
            <a:ext cx="2133600" cy="6057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90500"/>
            <a:ext cx="6248400" cy="6057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1FC62-0D13-4FA6-830F-A0121F6973D5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A20F1-41BE-478A-92FC-AA0941DAB0CE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7A1A2-B0AB-4916-AEF4-31B8293DDF7D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E8ECE-A5A7-4BB0-B38D-1C12D8E44E47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9A481-F8B4-4193-A68C-455ED05FEAB9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8A375-A071-4A78-966F-3D945B21F520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E90A1-6758-4EBE-B162-D0B56A81DCF5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3CF17-840A-4C4F-936B-274E4F216D5A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F3528-84FB-48DB-983E-0C523D2038D1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90500"/>
            <a:ext cx="5791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</a:t>
            </a:r>
            <a:r>
              <a:rPr lang="en-US" smtClean="0"/>
              <a:t> </a:t>
            </a:r>
            <a:r>
              <a:rPr lang="hr-HR" smtClean="0"/>
              <a:t>title style</a:t>
            </a: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00800"/>
            <a:ext cx="2133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11E4C06-A840-4F39-B1F9-361E8F79FBCC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  <p:sp>
        <p:nvSpPr>
          <p:cNvPr id="1039" name="Line 15"/>
          <p:cNvSpPr>
            <a:spLocks noChangeShapeType="1"/>
          </p:cNvSpPr>
          <p:nvPr userDrawn="1"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22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themeOverride" Target="../theme/themeOverride4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762000" y="25908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r>
              <a:rPr lang="en-US" sz="3400" dirty="0" smtClean="0"/>
              <a:t>Formats, interoperability and standards</a:t>
            </a:r>
            <a:endParaRPr lang="en-GB" sz="3400" dirty="0"/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533400" y="44196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/>
          <a:lstStyle/>
          <a:p>
            <a:pPr>
              <a:spcBef>
                <a:spcPct val="20000"/>
              </a:spcBef>
              <a:buClr>
                <a:srgbClr val="2D4E6F"/>
              </a:buClr>
              <a:buFont typeface="Wingdings" pitchFamily="2" charset="2"/>
              <a:buNone/>
            </a:pPr>
            <a:r>
              <a:rPr lang="en-US" sz="2000" dirty="0" smtClean="0"/>
              <a:t>Marc </a:t>
            </a:r>
            <a:r>
              <a:rPr lang="en-US" sz="2000" dirty="0"/>
              <a:t>Kemps-Snijders</a:t>
            </a:r>
            <a:endParaRPr lang="hr-HR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Format interoperability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1928091"/>
          </a:xfrm>
        </p:spPr>
        <p:txBody>
          <a:bodyPr/>
          <a:lstStyle/>
          <a:p>
            <a:pPr marL="457200" indent="-457200" eaLnBrk="1" hangingPunct="1"/>
            <a:r>
              <a:rPr lang="en-US" sz="2000" dirty="0" smtClean="0"/>
              <a:t>Interoperability is only relevant if </a:t>
            </a:r>
          </a:p>
          <a:p>
            <a:pPr marL="857250" lvl="1" indent="-457200" eaLnBrk="1" hangingPunct="1"/>
            <a:r>
              <a:rPr lang="en-US" sz="1800" dirty="0" smtClean="0"/>
              <a:t>Resources are to be exchanged</a:t>
            </a:r>
          </a:p>
          <a:p>
            <a:pPr marL="857250" lvl="1" indent="-457200" eaLnBrk="1" hangingPunct="1"/>
            <a:r>
              <a:rPr lang="en-US" sz="1800" dirty="0" smtClean="0"/>
              <a:t>Resources are to be combined in collections</a:t>
            </a:r>
          </a:p>
          <a:p>
            <a:pPr marL="857250" lvl="1" indent="-457200" eaLnBrk="1" hangingPunct="1"/>
            <a:r>
              <a:rPr lang="en-US" sz="1800" dirty="0" smtClean="0"/>
              <a:t>Tools and services need to operate on resources</a:t>
            </a:r>
          </a:p>
          <a:p>
            <a:pPr marL="857250" lvl="1" indent="-457200" eaLnBrk="1" hangingPunct="1"/>
            <a:r>
              <a:rPr lang="en-US" sz="1800" dirty="0" smtClean="0"/>
              <a:t>Results are to be compared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0188" y="3981834"/>
            <a:ext cx="8534400" cy="1928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4E6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Standardization attempts to solve these cross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resource and technology issues by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4E6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Looking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at existing practices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4E6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Provide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abstractions 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4E6F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1800" b="0" kern="0" noProof="0" dirty="0" smtClean="0">
                <a:latin typeface="+mn-lt"/>
              </a:rPr>
              <a:t>Address sustainability aspects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4E6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Seek international consensus</a:t>
            </a:r>
            <a:r>
              <a:rPr kumimoji="0" lang="en-US" sz="1800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4E6F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1800" b="0" kern="0" baseline="0" noProof="0" dirty="0" smtClean="0">
                <a:latin typeface="+mn-lt"/>
              </a:rPr>
              <a:t>Provide</a:t>
            </a:r>
            <a:r>
              <a:rPr lang="en-US" sz="1800" b="0" kern="0" noProof="0" dirty="0" smtClean="0">
                <a:latin typeface="+mn-lt"/>
              </a:rPr>
              <a:t> solid grounding through well accepted standards bodies.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439" y="3141030"/>
            <a:ext cx="82734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 smtClean="0"/>
              <a:t>Increasingly the linguistic community not only presents itself from a research perspective, </a:t>
            </a:r>
          </a:p>
          <a:p>
            <a:pPr algn="l"/>
            <a:r>
              <a:rPr lang="en-US" sz="1600" b="0" i="1" dirty="0" smtClean="0"/>
              <a:t>but also from a service provider perspective </a:t>
            </a:r>
            <a:endParaRPr lang="en-US" sz="1600" b="0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sz="2200" dirty="0" smtClean="0"/>
              <a:t>Basic standards</a:t>
            </a:r>
          </a:p>
          <a:p>
            <a:pPr marL="857250" lvl="1" indent="-457200" eaLnBrk="1" hangingPunct="1"/>
            <a:r>
              <a:rPr lang="en-US" sz="2000" dirty="0" smtClean="0"/>
              <a:t>Unicode – ISO 10646</a:t>
            </a:r>
          </a:p>
          <a:p>
            <a:pPr marL="1257300" lvl="2" indent="-457200" eaLnBrk="1" hangingPunct="1"/>
            <a:r>
              <a:rPr lang="en-US" sz="1800" dirty="0" smtClean="0"/>
              <a:t>Widely supported, some glyphs are still missing</a:t>
            </a:r>
          </a:p>
          <a:p>
            <a:pPr marL="857250" lvl="1" indent="-457200" eaLnBrk="1" hangingPunct="1"/>
            <a:r>
              <a:rPr lang="en-US" sz="2000" dirty="0" smtClean="0"/>
              <a:t>Country codes - ISO 3166</a:t>
            </a:r>
          </a:p>
          <a:p>
            <a:pPr marL="1257300" lvl="2" indent="-457200" eaLnBrk="1" hangingPunct="1"/>
            <a:r>
              <a:rPr lang="en-US" sz="1800" dirty="0" smtClean="0"/>
              <a:t>Widely supported</a:t>
            </a:r>
          </a:p>
          <a:p>
            <a:pPr marL="857250" lvl="1" indent="-457200" eaLnBrk="1" hangingPunct="1"/>
            <a:r>
              <a:rPr lang="en-US" sz="2000" dirty="0" smtClean="0"/>
              <a:t>Language codes – ISO 639-1/2/3</a:t>
            </a:r>
          </a:p>
          <a:p>
            <a:pPr marL="1257300" lvl="2" indent="-457200" eaLnBrk="1" hangingPunct="1"/>
            <a:r>
              <a:rPr lang="en-US" sz="1800" dirty="0" smtClean="0"/>
              <a:t>Many languages not covered, politically sensitive</a:t>
            </a:r>
          </a:p>
          <a:p>
            <a:pPr marL="857250" lvl="1" indent="-457200" eaLnBrk="1" hangingPunct="1"/>
            <a:r>
              <a:rPr lang="en-US" sz="2000" dirty="0" smtClean="0"/>
              <a:t>XML</a:t>
            </a:r>
          </a:p>
          <a:p>
            <a:pPr marL="1257300" lvl="2" indent="-457200" eaLnBrk="1" hangingPunct="1"/>
            <a:r>
              <a:rPr lang="en-US" sz="1800" dirty="0" smtClean="0"/>
              <a:t>Widely supported, lack of generic linguistic resource models and semantic grounding</a:t>
            </a:r>
          </a:p>
          <a:p>
            <a:pPr marL="857250" lvl="1" indent="-457200" eaLnBrk="1" hangingPunct="1"/>
            <a:r>
              <a:rPr lang="en-US" sz="2000" dirty="0" smtClean="0"/>
              <a:t>Feature Structures Part 1– ISO 24610-1:2006</a:t>
            </a:r>
          </a:p>
          <a:p>
            <a:pPr marL="1257300" lvl="2" indent="-457200" eaLnBrk="1" hangingPunct="1"/>
            <a:r>
              <a:rPr lang="en-US" sz="1800" dirty="0" smtClean="0"/>
              <a:t>Reference XML vocabulary for FS representation</a:t>
            </a:r>
          </a:p>
          <a:p>
            <a:pPr marL="857250" lvl="1" indent="-457200" eaLnBrk="1" hangingPunct="1"/>
            <a:r>
              <a:rPr lang="en-US" sz="2000" dirty="0" smtClean="0"/>
              <a:t>TEI</a:t>
            </a:r>
          </a:p>
          <a:p>
            <a:pPr marL="1257300" lvl="2" indent="-457200" eaLnBrk="1" hangingPunct="1"/>
            <a:r>
              <a:rPr lang="en-US" sz="1800" dirty="0" smtClean="0"/>
              <a:t>CLARIN should identify the extent in which competing formats are being used (</a:t>
            </a:r>
            <a:r>
              <a:rPr lang="en-US" sz="1800" dirty="0" err="1" smtClean="0"/>
              <a:t>DocBook</a:t>
            </a:r>
            <a:r>
              <a:rPr lang="en-US" sz="1800" dirty="0" smtClean="0"/>
              <a:t>, NLM DTD, …)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Standardization</a:t>
            </a:r>
            <a:endParaRPr lang="en-GB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sz="2200" dirty="0" smtClean="0"/>
              <a:t>Ongoing standardization projects</a:t>
            </a:r>
          </a:p>
          <a:p>
            <a:pPr marL="857250" lvl="1" indent="-457200" eaLnBrk="1" hangingPunct="1"/>
            <a:r>
              <a:rPr lang="en-US" sz="2000" dirty="0" err="1" smtClean="0"/>
              <a:t>Morpho</a:t>
            </a:r>
            <a:r>
              <a:rPr lang="en-US" sz="2000" dirty="0" smtClean="0"/>
              <a:t>-syntactic Annotation Framework (MAF) – ISO/DIS 24611</a:t>
            </a:r>
          </a:p>
          <a:p>
            <a:pPr marL="1257300" lvl="2" indent="-457200" eaLnBrk="1" hangingPunct="1"/>
            <a:r>
              <a:rPr lang="en-US" sz="1800" dirty="0" smtClean="0"/>
              <a:t>Token-word form, does not specify tag sets</a:t>
            </a:r>
          </a:p>
          <a:p>
            <a:pPr marL="857250" lvl="1" indent="-457200" eaLnBrk="1" hangingPunct="1"/>
            <a:r>
              <a:rPr lang="en-US" sz="2000" dirty="0" smtClean="0"/>
              <a:t>Syntactic Annotation Framework (</a:t>
            </a:r>
            <a:r>
              <a:rPr lang="en-US" sz="2000" dirty="0" err="1" smtClean="0"/>
              <a:t>SynAF</a:t>
            </a:r>
            <a:r>
              <a:rPr lang="en-US" sz="2000" dirty="0" smtClean="0"/>
              <a:t>) – ISO/CD 24615</a:t>
            </a:r>
          </a:p>
          <a:p>
            <a:pPr marL="1257300" lvl="2" indent="-457200" eaLnBrk="1" hangingPunct="1"/>
            <a:r>
              <a:rPr lang="en-US" sz="1800" dirty="0" smtClean="0"/>
              <a:t>Draft stage and not usable at this stage</a:t>
            </a:r>
          </a:p>
          <a:p>
            <a:pPr marL="857250" lvl="1" indent="-457200" eaLnBrk="1" hangingPunct="1"/>
            <a:r>
              <a:rPr lang="en-US" sz="2000" dirty="0" smtClean="0"/>
              <a:t>Lexical Markup Framework (LMF) – ISO 24613:2008</a:t>
            </a:r>
          </a:p>
          <a:p>
            <a:pPr marL="1257300" lvl="2" indent="-457200" eaLnBrk="1" hangingPunct="1"/>
            <a:r>
              <a:rPr lang="en-US" sz="1800" dirty="0" smtClean="0"/>
              <a:t>Flexible lexicon framework, further concrete testing needed</a:t>
            </a:r>
          </a:p>
          <a:p>
            <a:pPr marL="857250" lvl="1" indent="-457200" eaLnBrk="1" hangingPunct="1"/>
            <a:r>
              <a:rPr lang="en-US" sz="2000" dirty="0" smtClean="0"/>
              <a:t>Data Category Registry (DCR) – ISO 12620:2009 (forthcoming)</a:t>
            </a:r>
          </a:p>
          <a:p>
            <a:pPr marL="1257300" lvl="2" indent="-457200" eaLnBrk="1" hangingPunct="1"/>
            <a:r>
              <a:rPr lang="en-US" sz="1800" dirty="0" smtClean="0"/>
              <a:t>Restricted model, no relations, limited constraints specification</a:t>
            </a:r>
          </a:p>
          <a:p>
            <a:pPr marL="857250" lvl="1" indent="-457200" eaLnBrk="1" hangingPunct="1"/>
            <a:r>
              <a:rPr lang="en-US" sz="2000" dirty="0" smtClean="0"/>
              <a:t>TEI/ODD</a:t>
            </a:r>
          </a:p>
          <a:p>
            <a:pPr marL="1257300" lvl="2" indent="-457200" eaLnBrk="1" hangingPunct="1"/>
            <a:r>
              <a:rPr lang="en-US" sz="1800" dirty="0" smtClean="0"/>
              <a:t>Combines documentation and schema</a:t>
            </a:r>
          </a:p>
          <a:p>
            <a:pPr marL="857250" lvl="1" indent="-457200" eaLnBrk="1" hangingPunct="1"/>
            <a:r>
              <a:rPr lang="en-US" sz="2000" dirty="0" smtClean="0"/>
              <a:t>Persistent Identification – ISO/CD 24619</a:t>
            </a:r>
            <a:endParaRPr lang="en-US" sz="1800" dirty="0" smtClean="0"/>
          </a:p>
          <a:p>
            <a:pPr marL="857250" lvl="1" indent="-457200" eaLnBrk="1" hangingPunct="1"/>
            <a:r>
              <a:rPr lang="en-US" sz="2000" dirty="0" smtClean="0"/>
              <a:t>Linguistic Annotation Framework (LAF) – ISO/DIS 24612</a:t>
            </a:r>
          </a:p>
          <a:p>
            <a:pPr marL="1257300" lvl="2" indent="-457200" eaLnBrk="1" hangingPunct="1"/>
            <a:r>
              <a:rPr lang="en-US" sz="1800" dirty="0" smtClean="0"/>
              <a:t>Annotated resources as graphs, very abstract level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Standardization</a:t>
            </a:r>
            <a:endParaRPr lang="en-GB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Pivot formats</a:t>
            </a:r>
            <a:endParaRPr lang="en-GB" dirty="0" smtClean="0"/>
          </a:p>
        </p:txBody>
      </p:sp>
      <p:pic>
        <p:nvPicPr>
          <p:cNvPr id="2050" name="Object 2"/>
          <p:cNvPicPr>
            <a:picLocks noChangeArrowheads="1"/>
          </p:cNvPicPr>
          <p:nvPr/>
        </p:nvPicPr>
        <p:blipFill>
          <a:blip r:embed="rId3"/>
          <a:srcRect b="-420"/>
          <a:stretch>
            <a:fillRect/>
          </a:stretch>
        </p:blipFill>
        <p:spPr bwMode="auto">
          <a:xfrm>
            <a:off x="775855" y="1138238"/>
            <a:ext cx="4934383" cy="384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/>
          <p:cNvGrpSpPr/>
          <p:nvPr/>
        </p:nvGrpSpPr>
        <p:grpSpPr>
          <a:xfrm>
            <a:off x="2227117" y="1819563"/>
            <a:ext cx="5956300" cy="3626139"/>
            <a:chOff x="2227117" y="1819563"/>
            <a:chExt cx="5956300" cy="3626139"/>
          </a:xfrm>
        </p:grpSpPr>
        <p:pic>
          <p:nvPicPr>
            <p:cNvPr id="2051" name="Object 3"/>
            <p:cNvPicPr>
              <a:picLocks noChangeArrowheads="1"/>
            </p:cNvPicPr>
            <p:nvPr/>
          </p:nvPicPr>
          <p:blipFill>
            <a:blip r:embed="rId4"/>
            <a:srcRect b="-356"/>
            <a:stretch>
              <a:fillRect/>
            </a:stretch>
          </p:blipFill>
          <p:spPr bwMode="auto">
            <a:xfrm>
              <a:off x="2227117" y="1819563"/>
              <a:ext cx="5956300" cy="3626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5006023" y="3639127"/>
              <a:ext cx="49885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Pivot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88952" y="5838429"/>
            <a:ext cx="7067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 smtClean="0"/>
              <a:t>Use of accepted pivot model(s) reduces the amount of transformers needed</a:t>
            </a:r>
            <a:endParaRPr lang="en-US" sz="1600" b="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01793" y="5305959"/>
            <a:ext cx="5731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 smtClean="0"/>
              <a:t>For each combination of processes a transformer is needed</a:t>
            </a:r>
            <a:endParaRPr lang="en-US" sz="1600" b="0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3297382" cy="4953000"/>
          </a:xfrm>
        </p:spPr>
        <p:txBody>
          <a:bodyPr/>
          <a:lstStyle/>
          <a:p>
            <a:pPr marL="457200" indent="-457200" eaLnBrk="1" hangingPunct="1"/>
            <a:r>
              <a:rPr lang="en-US" sz="2200" dirty="0" smtClean="0"/>
              <a:t>Formats</a:t>
            </a:r>
          </a:p>
          <a:p>
            <a:pPr marL="857250" lvl="1" indent="-457200" eaLnBrk="1" hangingPunct="1"/>
            <a:r>
              <a:rPr lang="en-US" sz="2000" dirty="0" smtClean="0"/>
              <a:t>CHAT</a:t>
            </a:r>
          </a:p>
          <a:p>
            <a:pPr marL="857250" lvl="1" indent="-457200" eaLnBrk="1" hangingPunct="1"/>
            <a:r>
              <a:rPr lang="en-US" sz="2000" dirty="0" smtClean="0"/>
              <a:t>Shoebox/Toolbox</a:t>
            </a:r>
          </a:p>
          <a:p>
            <a:pPr marL="857250" lvl="1" indent="-457200" eaLnBrk="1" hangingPunct="1"/>
            <a:r>
              <a:rPr lang="en-US" sz="2000" dirty="0" smtClean="0"/>
              <a:t>EAF</a:t>
            </a:r>
          </a:p>
          <a:p>
            <a:pPr marL="857250" lvl="1" indent="-457200" eaLnBrk="1" hangingPunct="1"/>
            <a:r>
              <a:rPr lang="en-US" sz="2000" dirty="0" smtClean="0"/>
              <a:t>EXMERALDA</a:t>
            </a:r>
          </a:p>
          <a:p>
            <a:pPr marL="857250" lvl="1" indent="-457200" eaLnBrk="1" hangingPunct="1"/>
            <a:r>
              <a:rPr lang="en-US" sz="2000" dirty="0" smtClean="0"/>
              <a:t>XCES</a:t>
            </a:r>
          </a:p>
          <a:p>
            <a:pPr marL="857250" lvl="1" indent="-457200" eaLnBrk="1" hangingPunct="1"/>
            <a:r>
              <a:rPr lang="en-US" sz="2000" dirty="0" smtClean="0"/>
              <a:t>PAULA</a:t>
            </a:r>
          </a:p>
          <a:p>
            <a:pPr marL="857250" lvl="1" indent="-457200" eaLnBrk="1" hangingPunct="1"/>
            <a:r>
              <a:rPr lang="en-US" sz="2000" dirty="0" smtClean="0"/>
              <a:t>TIGER</a:t>
            </a:r>
          </a:p>
          <a:p>
            <a:pPr marL="857250" lvl="1" indent="-457200" eaLnBrk="1" hangingPunct="1"/>
            <a:r>
              <a:rPr lang="en-US" sz="2000" dirty="0" err="1" smtClean="0"/>
              <a:t>Pentree</a:t>
            </a:r>
            <a:endParaRPr lang="en-US" sz="2000" dirty="0" smtClean="0"/>
          </a:p>
          <a:p>
            <a:pPr marL="857250" lvl="1" indent="-457200" eaLnBrk="1" hangingPunct="1"/>
            <a:r>
              <a:rPr lang="en-US" sz="2000" dirty="0" smtClean="0"/>
              <a:t>….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Community practices</a:t>
            </a:r>
            <a:endParaRPr lang="en-GB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779638" y="1300024"/>
            <a:ext cx="288174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4E6F"/>
              </a:buClr>
              <a:buSzTx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Tag sets</a:t>
            </a:r>
          </a:p>
          <a:p>
            <a:pPr marL="914400" lvl="1" indent="-457200" algn="l">
              <a:spcBef>
                <a:spcPct val="20000"/>
              </a:spcBef>
              <a:buClr>
                <a:srgbClr val="2D4E6F"/>
              </a:buClr>
              <a:buFont typeface="Wingdings" pitchFamily="2" charset="2"/>
              <a:buChar char="§"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GOLD</a:t>
            </a:r>
          </a:p>
          <a:p>
            <a:pPr marL="914400" lvl="1" indent="-457200" algn="l">
              <a:spcBef>
                <a:spcPct val="20000"/>
              </a:spcBef>
              <a:buClr>
                <a:srgbClr val="2D4E6F"/>
              </a:buClr>
              <a:buFont typeface="Wingdings" pitchFamily="2" charset="2"/>
              <a:buChar char="§"/>
            </a:pPr>
            <a:r>
              <a:rPr lang="en-US" sz="2200" b="0" kern="0" dirty="0" smtClean="0">
                <a:latin typeface="+mn-lt"/>
              </a:rPr>
              <a:t>TDS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lvl="1" indent="-457200" algn="l">
              <a:spcBef>
                <a:spcPct val="20000"/>
              </a:spcBef>
              <a:buClr>
                <a:srgbClr val="2D4E6F"/>
              </a:buClr>
              <a:buFont typeface="Wingdings" pitchFamily="2" charset="2"/>
              <a:buChar char="§"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STTS</a:t>
            </a:r>
          </a:p>
          <a:p>
            <a:pPr marL="914400" lvl="1" indent="-457200" algn="l">
              <a:spcBef>
                <a:spcPct val="20000"/>
              </a:spcBef>
              <a:buClr>
                <a:srgbClr val="2D4E6F"/>
              </a:buClr>
              <a:buFont typeface="Wingdings" pitchFamily="2" charset="2"/>
              <a:buChar char="§"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EUROTYP</a:t>
            </a:r>
          </a:p>
          <a:p>
            <a:pPr marL="914400" lvl="1" indent="-457200" algn="l">
              <a:spcBef>
                <a:spcPct val="20000"/>
              </a:spcBef>
              <a:buClr>
                <a:srgbClr val="2D4E6F"/>
              </a:buClr>
              <a:buFont typeface="Wingdings" pitchFamily="2" charset="2"/>
              <a:buChar char="§"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….</a:t>
            </a:r>
          </a:p>
          <a:p>
            <a:pPr marL="914400" lvl="1" indent="-457200" algn="l">
              <a:spcBef>
                <a:spcPct val="20000"/>
              </a:spcBef>
              <a:buClr>
                <a:srgbClr val="2D4E6F"/>
              </a:buClr>
              <a:buFont typeface="Wingdings" pitchFamily="2" charset="2"/>
              <a:buChar char="§"/>
            </a:pPr>
            <a:r>
              <a:rPr lang="en-US" sz="2200" b="0" kern="0" dirty="0" smtClean="0">
                <a:latin typeface="+mn-lt"/>
              </a:rPr>
              <a:t>….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1669" y="4839855"/>
            <a:ext cx="6723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/>
              <a:t>Clarin</a:t>
            </a:r>
            <a:r>
              <a:rPr lang="en-US" sz="1600" i="1" dirty="0" smtClean="0"/>
              <a:t> will need to make statements on how to deal with these formats (inclusion versus </a:t>
            </a:r>
            <a:r>
              <a:rPr lang="en-US" sz="1600" i="1" dirty="0" err="1" smtClean="0"/>
              <a:t>curation</a:t>
            </a:r>
            <a:r>
              <a:rPr lang="en-US" sz="1600" i="1" dirty="0" smtClean="0"/>
              <a:t>)</a:t>
            </a:r>
            <a:endParaRPr lang="en-US" sz="1600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44427" y="3124215"/>
            <a:ext cx="4359564" cy="635000"/>
          </a:xfrm>
        </p:spPr>
        <p:txBody>
          <a:bodyPr/>
          <a:lstStyle/>
          <a:p>
            <a:pPr marL="457200" indent="-457200" eaLnBrk="1" hangingPunct="1">
              <a:buNone/>
            </a:pPr>
            <a:r>
              <a:rPr lang="en-US" sz="2200" dirty="0" smtClean="0"/>
              <a:t>Thank you for your attention</a:t>
            </a:r>
          </a:p>
          <a:p>
            <a:pPr marL="457200" indent="-457200" eaLnBrk="1" hangingPunct="1"/>
            <a:endParaRPr lang="en-US" sz="2000" dirty="0" smtClean="0"/>
          </a:p>
          <a:p>
            <a:pPr marL="1257300" lvl="2" indent="-457200" eaLnBrk="1" hangingPunct="1">
              <a:buNone/>
            </a:pPr>
            <a:endParaRPr lang="en-US" sz="1800" dirty="0" smtClean="0"/>
          </a:p>
          <a:p>
            <a:pPr marL="857250" lvl="1" indent="-457200" eaLnBrk="1" hangingPunct="1"/>
            <a:endParaRPr lang="en-US" sz="1400" dirty="0" smtClean="0"/>
          </a:p>
          <a:p>
            <a:pPr marL="857250" lvl="1" indent="-457200" eaLnBrk="1" hangingPunct="1"/>
            <a:endParaRPr lang="en-US" sz="1400" dirty="0" smtClean="0"/>
          </a:p>
          <a:p>
            <a:pPr marL="857250" lvl="1" indent="-457200" eaLnBrk="1" hangingPunct="1"/>
            <a:endParaRPr lang="en-US" sz="1400" dirty="0" smtClean="0"/>
          </a:p>
          <a:p>
            <a:pPr marL="857250" lvl="1" indent="-457200" eaLnBrk="1" hangingPunct="1"/>
            <a:endParaRPr lang="en-US" sz="2000" dirty="0" smtClean="0"/>
          </a:p>
          <a:p>
            <a:pPr marL="1257300" lvl="2" indent="-457200" eaLnBrk="1" hangingPunct="1"/>
            <a:endParaRPr lang="en-US" sz="1600" dirty="0" smtClean="0"/>
          </a:p>
          <a:p>
            <a:pPr marL="876300" lvl="1" indent="-419100" eaLnBrk="1" hangingPunct="1"/>
            <a:endParaRPr lang="en-US" sz="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>
          <a:xfrm>
            <a:off x="5029200" y="533400"/>
            <a:ext cx="3733800" cy="1066800"/>
          </a:xfrm>
        </p:spPr>
        <p:txBody>
          <a:bodyPr/>
          <a:lstStyle/>
          <a:p>
            <a:pPr eaLnBrk="1" hangingPunct="1"/>
            <a:r>
              <a:rPr lang="en-US" smtClean="0"/>
              <a:t>ISO process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5029200" y="2209800"/>
            <a:ext cx="3810000" cy="2971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CD = Committee Draft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DIS = Draft International Standard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DPAS = Draft Publicly Available Specification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DTR = Draft Technical Report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DTS = Draft Technical Specification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FDIS = Final Draft International Standard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IS = International Standard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NP = New Work Item Proposal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PAS = Publicly Available Specification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TR = Technical Report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TS = Technical Specification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400" smtClean="0"/>
              <a:t>WD = Working Draft</a:t>
            </a:r>
          </a:p>
        </p:txBody>
      </p:sp>
      <p:pic>
        <p:nvPicPr>
          <p:cNvPr id="7373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51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Project Over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oject Overview 2">
    <a:dk1>
      <a:srgbClr val="000000"/>
    </a:dk1>
    <a:lt1>
      <a:srgbClr val="FFFFFF"/>
    </a:lt1>
    <a:dk2>
      <a:srgbClr val="000000"/>
    </a:dk2>
    <a:lt2>
      <a:srgbClr val="868686"/>
    </a:lt2>
    <a:accent1>
      <a:srgbClr val="3366FF"/>
    </a:accent1>
    <a:accent2>
      <a:srgbClr val="009900"/>
    </a:accent2>
    <a:accent3>
      <a:srgbClr val="FFFFFF"/>
    </a:accent3>
    <a:accent4>
      <a:srgbClr val="000000"/>
    </a:accent4>
    <a:accent5>
      <a:srgbClr val="ADB8FF"/>
    </a:accent5>
    <a:accent6>
      <a:srgbClr val="008A00"/>
    </a:accent6>
    <a:hlink>
      <a:srgbClr val="FF0033"/>
    </a:hlink>
    <a:folHlink>
      <a:srgbClr val="CCCCCC"/>
    </a:folHlink>
  </a:clrScheme>
</a:themeOverride>
</file>

<file path=ppt/theme/themeOverride2.xml><?xml version="1.0" encoding="utf-8"?>
<a:themeOverride xmlns:a="http://schemas.openxmlformats.org/drawingml/2006/main">
  <a:clrScheme name="Project Overview 2">
    <a:dk1>
      <a:srgbClr val="000000"/>
    </a:dk1>
    <a:lt1>
      <a:srgbClr val="FFFFFF"/>
    </a:lt1>
    <a:dk2>
      <a:srgbClr val="000000"/>
    </a:dk2>
    <a:lt2>
      <a:srgbClr val="868686"/>
    </a:lt2>
    <a:accent1>
      <a:srgbClr val="3366FF"/>
    </a:accent1>
    <a:accent2>
      <a:srgbClr val="009900"/>
    </a:accent2>
    <a:accent3>
      <a:srgbClr val="FFFFFF"/>
    </a:accent3>
    <a:accent4>
      <a:srgbClr val="000000"/>
    </a:accent4>
    <a:accent5>
      <a:srgbClr val="ADB8FF"/>
    </a:accent5>
    <a:accent6>
      <a:srgbClr val="008A00"/>
    </a:accent6>
    <a:hlink>
      <a:srgbClr val="FF0033"/>
    </a:hlink>
    <a:folHlink>
      <a:srgbClr val="CCCCCC"/>
    </a:folHlink>
  </a:clrScheme>
</a:themeOverride>
</file>

<file path=ppt/theme/themeOverride3.xml><?xml version="1.0" encoding="utf-8"?>
<a:themeOverride xmlns:a="http://schemas.openxmlformats.org/drawingml/2006/main">
  <a:clrScheme name="Project Overview 2">
    <a:dk1>
      <a:srgbClr val="000000"/>
    </a:dk1>
    <a:lt1>
      <a:srgbClr val="FFFFFF"/>
    </a:lt1>
    <a:dk2>
      <a:srgbClr val="000000"/>
    </a:dk2>
    <a:lt2>
      <a:srgbClr val="868686"/>
    </a:lt2>
    <a:accent1>
      <a:srgbClr val="3366FF"/>
    </a:accent1>
    <a:accent2>
      <a:srgbClr val="009900"/>
    </a:accent2>
    <a:accent3>
      <a:srgbClr val="FFFFFF"/>
    </a:accent3>
    <a:accent4>
      <a:srgbClr val="000000"/>
    </a:accent4>
    <a:accent5>
      <a:srgbClr val="ADB8FF"/>
    </a:accent5>
    <a:accent6>
      <a:srgbClr val="008A00"/>
    </a:accent6>
    <a:hlink>
      <a:srgbClr val="FF0033"/>
    </a:hlink>
    <a:folHlink>
      <a:srgbClr val="CCCCCC"/>
    </a:folHlink>
  </a:clrScheme>
</a:themeOverride>
</file>

<file path=ppt/theme/themeOverride4.xml><?xml version="1.0" encoding="utf-8"?>
<a:themeOverride xmlns:a="http://schemas.openxmlformats.org/drawingml/2006/main">
  <a:clrScheme name="Project Overview 2">
    <a:dk1>
      <a:srgbClr val="000000"/>
    </a:dk1>
    <a:lt1>
      <a:srgbClr val="FFFFFF"/>
    </a:lt1>
    <a:dk2>
      <a:srgbClr val="000000"/>
    </a:dk2>
    <a:lt2>
      <a:srgbClr val="868686"/>
    </a:lt2>
    <a:accent1>
      <a:srgbClr val="3366FF"/>
    </a:accent1>
    <a:accent2>
      <a:srgbClr val="009900"/>
    </a:accent2>
    <a:accent3>
      <a:srgbClr val="FFFFFF"/>
    </a:accent3>
    <a:accent4>
      <a:srgbClr val="000000"/>
    </a:accent4>
    <a:accent5>
      <a:srgbClr val="ADB8FF"/>
    </a:accent5>
    <a:accent6>
      <a:srgbClr val="008A00"/>
    </a:accent6>
    <a:hlink>
      <a:srgbClr val="FF0033"/>
    </a:hlink>
    <a:folHlink>
      <a:srgbClr val="CCCCCC"/>
    </a:folHlink>
  </a:clrScheme>
</a:themeOverride>
</file>

<file path=ppt/theme/themeOverride5.xml><?xml version="1.0" encoding="utf-8"?>
<a:themeOverride xmlns:a="http://schemas.openxmlformats.org/drawingml/2006/main">
  <a:clrScheme name="Project Overview 2">
    <a:dk1>
      <a:srgbClr val="000000"/>
    </a:dk1>
    <a:lt1>
      <a:srgbClr val="FFFFFF"/>
    </a:lt1>
    <a:dk2>
      <a:srgbClr val="000000"/>
    </a:dk2>
    <a:lt2>
      <a:srgbClr val="868686"/>
    </a:lt2>
    <a:accent1>
      <a:srgbClr val="3366FF"/>
    </a:accent1>
    <a:accent2>
      <a:srgbClr val="009900"/>
    </a:accent2>
    <a:accent3>
      <a:srgbClr val="FFFFFF"/>
    </a:accent3>
    <a:accent4>
      <a:srgbClr val="000000"/>
    </a:accent4>
    <a:accent5>
      <a:srgbClr val="ADB8FF"/>
    </a:accent5>
    <a:accent6>
      <a:srgbClr val="008A00"/>
    </a:accent6>
    <a:hlink>
      <a:srgbClr val="FF0033"/>
    </a:hlink>
    <a:folHlink>
      <a:srgbClr val="CCCCCC"/>
    </a:folHlink>
  </a:clrScheme>
</a:themeOverride>
</file>

<file path=ppt/theme/themeOverride6.xml><?xml version="1.0" encoding="utf-8"?>
<a:themeOverride xmlns:a="http://schemas.openxmlformats.org/drawingml/2006/main">
  <a:clrScheme name="Project Overview 2">
    <a:dk1>
      <a:srgbClr val="000000"/>
    </a:dk1>
    <a:lt1>
      <a:srgbClr val="FFFFFF"/>
    </a:lt1>
    <a:dk2>
      <a:srgbClr val="000000"/>
    </a:dk2>
    <a:lt2>
      <a:srgbClr val="868686"/>
    </a:lt2>
    <a:accent1>
      <a:srgbClr val="3366FF"/>
    </a:accent1>
    <a:accent2>
      <a:srgbClr val="009900"/>
    </a:accent2>
    <a:accent3>
      <a:srgbClr val="FFFFFF"/>
    </a:accent3>
    <a:accent4>
      <a:srgbClr val="000000"/>
    </a:accent4>
    <a:accent5>
      <a:srgbClr val="ADB8FF"/>
    </a:accent5>
    <a:accent6>
      <a:srgbClr val="008A00"/>
    </a:accent6>
    <a:hlink>
      <a:srgbClr val="FF0033"/>
    </a:hlink>
    <a:folHlink>
      <a:srgbClr val="CCCC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Office\Templates\1033\Project Overview.pot</Template>
  <TotalTime>6298</TotalTime>
  <Words>440</Words>
  <Application>Microsoft Macintosh PowerPoint</Application>
  <PresentationFormat>Diavoorstelling (4:3)</PresentationFormat>
  <Paragraphs>89</Paragraphs>
  <Slides>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Project Overview</vt:lpstr>
      <vt:lpstr>PowerPoint-presentatie</vt:lpstr>
      <vt:lpstr>Format interoperability</vt:lpstr>
      <vt:lpstr>Standardization</vt:lpstr>
      <vt:lpstr>Standardization</vt:lpstr>
      <vt:lpstr>Pivot formats</vt:lpstr>
      <vt:lpstr>Community practices</vt:lpstr>
      <vt:lpstr>PowerPoint-presentatie</vt:lpstr>
      <vt:lpstr>ISO process</vt:lpstr>
    </vt:vector>
  </TitlesOfParts>
  <Company>Filozofski fakultet Sveucilista u Zagrebu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Tadic</dc:creator>
  <cp:lastModifiedBy>Erica Renckens</cp:lastModifiedBy>
  <cp:revision>45</cp:revision>
  <cp:lastPrinted>1601-01-01T00:00:00Z</cp:lastPrinted>
  <dcterms:created xsi:type="dcterms:W3CDTF">2008-07-09T05:00:56Z</dcterms:created>
  <dcterms:modified xsi:type="dcterms:W3CDTF">2015-10-22T09:25:49Z</dcterms:modified>
</cp:coreProperties>
</file>